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Helvetica Neue"/>
      <p:regular r:id="rId55"/>
      <p:bold r:id="rId56"/>
      <p:italic r:id="rId57"/>
      <p:boldItalic r:id="rId58"/>
    </p:embeddedFont>
    <p:embeddedFont>
      <p:font typeface="Helvetica Neue Light"/>
      <p:regular r:id="rId59"/>
      <p:bold r:id="rId60"/>
      <p:italic r:id="rId61"/>
      <p:boldItalic r:id="rId62"/>
    </p:embeddedFont>
    <p:embeddedFont>
      <p:font typeface="DM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3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Light-boldItalic.fntdata"/><Relationship Id="rId61" Type="http://schemas.openxmlformats.org/officeDocument/2006/relationships/font" Target="fonts/HelveticaNeueLight-italic.fntdata"/><Relationship Id="rId20" Type="http://schemas.openxmlformats.org/officeDocument/2006/relationships/slide" Target="slides/slide15.xml"/><Relationship Id="rId64" Type="http://schemas.openxmlformats.org/officeDocument/2006/relationships/font" Target="fonts/DMSans-bold.fntdata"/><Relationship Id="rId63" Type="http://schemas.openxmlformats.org/officeDocument/2006/relationships/font" Target="fonts/DMSans-regular.fntdata"/><Relationship Id="rId22" Type="http://schemas.openxmlformats.org/officeDocument/2006/relationships/slide" Target="slides/slide17.xml"/><Relationship Id="rId66" Type="http://schemas.openxmlformats.org/officeDocument/2006/relationships/font" Target="fonts/DMSans-boldItalic.fntdata"/><Relationship Id="rId21" Type="http://schemas.openxmlformats.org/officeDocument/2006/relationships/slide" Target="slides/slide16.xml"/><Relationship Id="rId65" Type="http://schemas.openxmlformats.org/officeDocument/2006/relationships/font" Target="fonts/DMSans-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Light-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HelveticaNeue-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HelveticaNeue-italic.fntdata"/><Relationship Id="rId12" Type="http://schemas.openxmlformats.org/officeDocument/2006/relationships/slide" Target="slides/slide7.xml"/><Relationship Id="rId56" Type="http://schemas.openxmlformats.org/officeDocument/2006/relationships/font" Target="fonts/HelveticaNeue-bold.fntdata"/><Relationship Id="rId15" Type="http://schemas.openxmlformats.org/officeDocument/2006/relationships/slide" Target="slides/slide10.xml"/><Relationship Id="rId59" Type="http://schemas.openxmlformats.org/officeDocument/2006/relationships/font" Target="fonts/HelveticaNeueLight-regular.fntdata"/><Relationship Id="rId14" Type="http://schemas.openxmlformats.org/officeDocument/2006/relationships/slide" Target="slides/slide9.xml"/><Relationship Id="rId58" Type="http://schemas.openxmlformats.org/officeDocument/2006/relationships/font" Target="fonts/HelveticaNeue-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ahoot.it/" TargetMode="External"/><Relationship Id="rId3" Type="http://schemas.openxmlformats.org/officeDocument/2006/relationships/hyperlink" Target="https://kahoot.it/"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113c9d1b815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113c9d1b815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bbc910f27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bbc910f27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Para profes/tutores</a:t>
            </a:r>
            <a:r>
              <a:rPr lang="es">
                <a:solidFill>
                  <a:schemeClr val="dk1"/>
                </a:solidFill>
                <a:latin typeface="DM Sans"/>
                <a:ea typeface="DM Sans"/>
                <a:cs typeface="DM Sans"/>
                <a:sym typeface="DM Sans"/>
              </a:rPr>
              <a:t>: Buscamos que esto sea un repaso breve donde solo se nombren los temas más relevantes de cada video, para que siempre el foco de la clase esté puesto en la práctica. A medida que vayan desarrollando los ejercicios, pueden retomar contenido del video para darle marco teórico.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19a1cab3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19a1cab3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Para profes/tutores</a:t>
            </a:r>
            <a:r>
              <a:rPr lang="es">
                <a:solidFill>
                  <a:schemeClr val="dk1"/>
                </a:solidFill>
                <a:latin typeface="DM Sans"/>
                <a:ea typeface="DM Sans"/>
                <a:cs typeface="DM Sans"/>
                <a:sym typeface="DM Sans"/>
              </a:rPr>
              <a:t>: Buscamos que esto sea un repaso breve donde solo se nombren los temas más relevantes de cada video, para que siempre el foco de la clase esté puesto en la práctica. A medida que vayan desarrollando los ejercicios, pueden retomar contenido del video para darle marco teórico.</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19a1cab3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19a1cab3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Para profes/tutores</a:t>
            </a:r>
            <a:r>
              <a:rPr lang="es">
                <a:solidFill>
                  <a:schemeClr val="dk1"/>
                </a:solidFill>
                <a:latin typeface="DM Sans"/>
                <a:ea typeface="DM Sans"/>
                <a:cs typeface="DM Sans"/>
                <a:sym typeface="DM Sans"/>
              </a:rPr>
              <a:t>: Buscamos que esto sea un repaso breve donde solo se nombren los temas más relevantes de cada video, para que siempre el foco de la clase esté puesto en la práctica. A medida que vayan desarrollando los ejercicios, pueden retomar contenido del video para darle marco teórico.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b561f10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3b561f10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19a1cab38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19a1cab3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EA90FF"/>
                </a:highlight>
                <a:latin typeface="DM Sans"/>
                <a:ea typeface="DM Sans"/>
                <a:cs typeface="DM Sans"/>
                <a:sym typeface="DM Sans"/>
              </a:rPr>
              <a:t>(Probar si se puede hacer con Kahoot y de lo contrario que hagan preguntas activando micrófono o por chat).</a:t>
            </a:r>
            <a:endParaRPr>
              <a:highlight>
                <a:srgbClr val="EA90FF"/>
              </a:highlight>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19a1cab3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19a1cab3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(OPCIÓN DASH)</a:t>
            </a:r>
            <a:endParaRPr>
              <a:highlight>
                <a:srgbClr val="DEFC52"/>
              </a:highlight>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19a1cab3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19a1cab3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Por ejemplo se puede agregar en el texto: </a:t>
            </a:r>
            <a:r>
              <a:rPr lang="es" sz="1000">
                <a:solidFill>
                  <a:schemeClr val="dk1"/>
                </a:solidFill>
                <a:latin typeface="DM Sans"/>
                <a:ea typeface="DM Sans"/>
                <a:cs typeface="DM Sans"/>
                <a:sym typeface="DM Sans"/>
              </a:rPr>
              <a:t>En este microdesafío te invitamos a practicar distintos tipos de sentencias Join. Específicamente: Inner, Left y Right.</a:t>
            </a:r>
            <a:endParaRPr sz="1000">
              <a:solidFill>
                <a:schemeClr val="dk1"/>
              </a:solidFill>
              <a:latin typeface="DM Sans"/>
              <a:ea typeface="DM Sans"/>
              <a:cs typeface="DM Sans"/>
              <a:sym typeface="DM Sans"/>
            </a:endParaRPr>
          </a:p>
          <a:p>
            <a:pPr indent="-292100" lvl="0" marL="457200" rtl="0" algn="l">
              <a:spcBef>
                <a:spcPts val="0"/>
              </a:spcBef>
              <a:spcAft>
                <a:spcPts val="0"/>
              </a:spcAft>
              <a:buClr>
                <a:srgbClr val="9DF4E2"/>
              </a:buClr>
              <a:buSzPts val="1000"/>
              <a:buFont typeface="DM Sans"/>
              <a:buChar char="✓"/>
            </a:pPr>
            <a:r>
              <a:rPr lang="es" sz="1000">
                <a:solidFill>
                  <a:schemeClr val="dk1"/>
                </a:solidFill>
                <a:latin typeface="DM Sans"/>
                <a:ea typeface="DM Sans"/>
                <a:cs typeface="DM Sans"/>
                <a:sym typeface="DM Sans"/>
              </a:rPr>
              <a:t>¿Cuál supuso un mayor desafío? </a:t>
            </a:r>
            <a:endParaRPr sz="1000">
              <a:solidFill>
                <a:schemeClr val="dk1"/>
              </a:solidFill>
              <a:latin typeface="DM Sans"/>
              <a:ea typeface="DM Sans"/>
              <a:cs typeface="DM Sans"/>
              <a:sym typeface="DM Sans"/>
            </a:endParaRPr>
          </a:p>
          <a:p>
            <a:pPr indent="-292100" lvl="0" marL="457200" rtl="0" algn="l">
              <a:spcBef>
                <a:spcPts val="0"/>
              </a:spcBef>
              <a:spcAft>
                <a:spcPts val="0"/>
              </a:spcAft>
              <a:buClr>
                <a:srgbClr val="9DF4E2"/>
              </a:buClr>
              <a:buSzPts val="1000"/>
              <a:buFont typeface="DM Sans"/>
              <a:buChar char="✓"/>
            </a:pPr>
            <a:r>
              <a:rPr lang="es" sz="1000">
                <a:solidFill>
                  <a:schemeClr val="dk1"/>
                </a:solidFill>
                <a:latin typeface="DM Sans"/>
                <a:ea typeface="DM Sans"/>
                <a:cs typeface="DM Sans"/>
                <a:sym typeface="DM Sans"/>
              </a:rPr>
              <a:t>¿Cómo lograste resolverlo?</a:t>
            </a:r>
            <a:endParaRPr sz="1000">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19a1cab3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19a1cab3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Omitir lo de la parte 1 en caso de que sea una única consigna.</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19a1cab3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19a1cab3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21e1d2d0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21e1d2d0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Profe/tutor</a:t>
            </a:r>
            <a:r>
              <a:rPr lang="es">
                <a:solidFill>
                  <a:schemeClr val="dk1"/>
                </a:solidFill>
                <a:latin typeface="DM Sans"/>
                <a:ea typeface="DM Sans"/>
                <a:cs typeface="DM Sans"/>
                <a:sym typeface="DM Sans"/>
              </a:rPr>
              <a:t>: La duración que se sugiere para que los</a:t>
            </a:r>
            <a:r>
              <a:rPr b="1" lang="es">
                <a:solidFill>
                  <a:schemeClr val="dk1"/>
                </a:solidFill>
                <a:latin typeface="DM Sans"/>
                <a:ea typeface="DM Sans"/>
                <a:cs typeface="DM Sans"/>
                <a:sym typeface="DM Sans"/>
              </a:rPr>
              <a:t> estudiantes realicen la actividad</a:t>
            </a:r>
            <a:r>
              <a:rPr lang="es">
                <a:solidFill>
                  <a:schemeClr val="dk1"/>
                </a:solidFill>
                <a:latin typeface="DM Sans"/>
                <a:ea typeface="DM Sans"/>
                <a:cs typeface="DM Sans"/>
                <a:sym typeface="DM Sans"/>
              </a:rPr>
              <a:t> es de 10 minutos. A ellos se le suman </a:t>
            </a:r>
            <a:r>
              <a:rPr lang="es" u="sng">
                <a:solidFill>
                  <a:schemeClr val="dk1"/>
                </a:solidFill>
                <a:latin typeface="DM Sans"/>
                <a:ea typeface="DM Sans"/>
                <a:cs typeface="DM Sans"/>
                <a:sym typeface="DM Sans"/>
              </a:rPr>
              <a:t>5</a:t>
            </a:r>
            <a:r>
              <a:rPr lang="es" u="sng">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de </a:t>
            </a:r>
            <a:r>
              <a:rPr b="1" lang="es">
                <a:solidFill>
                  <a:schemeClr val="dk1"/>
                </a:solidFill>
                <a:latin typeface="DM Sans"/>
                <a:ea typeface="DM Sans"/>
                <a:cs typeface="DM Sans"/>
                <a:sym typeface="DM Sans"/>
              </a:rPr>
              <a:t>puesta en común</a:t>
            </a:r>
            <a:r>
              <a:rPr lang="es">
                <a:solidFill>
                  <a:schemeClr val="dk1"/>
                </a:solidFill>
                <a:latin typeface="DM Sans"/>
                <a:ea typeface="DM Sans"/>
                <a:cs typeface="DM Sans"/>
                <a:sym typeface="DM Sans"/>
              </a:rPr>
              <a:t>. Por ello, el total dedicado a la actividad completa será de aproximadamente 15</a:t>
            </a:r>
            <a:r>
              <a:rPr b="1" lang="es" u="sng">
                <a:solidFill>
                  <a:schemeClr val="dk1"/>
                </a:solidFill>
                <a:latin typeface="DM Sans"/>
                <a:ea typeface="DM Sans"/>
                <a:cs typeface="DM Sans"/>
                <a:sym typeface="DM Sans"/>
              </a:rPr>
              <a:t> minutos.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243099cd2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243099cd2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Para los que lleguen temprano puedan ir adelantándose.</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La idea es que descarguen la app con anticipación quienes aún no la tengan y no se pierda tiempo en la actividad.</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21e1d2d0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21e1d2d0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21e1d2d0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21e1d2d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21e1d2d0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e21e1d2d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21e1d2d0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21e1d2d0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 para hacer un repaso de visto en el ejemplo en vivo.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19a1cab38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19a1cab38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19a1cab3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19a1cab3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Profe/tutor</a:t>
            </a:r>
            <a:r>
              <a:rPr lang="es">
                <a:solidFill>
                  <a:schemeClr val="dk1"/>
                </a:solidFill>
                <a:latin typeface="DM Sans"/>
                <a:ea typeface="DM Sans"/>
                <a:cs typeface="DM Sans"/>
                <a:sym typeface="DM Sans"/>
              </a:rPr>
              <a:t>: La duración que se sugiere para que los</a:t>
            </a:r>
            <a:r>
              <a:rPr b="1" lang="es">
                <a:solidFill>
                  <a:schemeClr val="dk1"/>
                </a:solidFill>
                <a:latin typeface="DM Sans"/>
                <a:ea typeface="DM Sans"/>
                <a:cs typeface="DM Sans"/>
                <a:sym typeface="DM Sans"/>
              </a:rPr>
              <a:t> estudiantes realicen la actividad</a:t>
            </a:r>
            <a:r>
              <a:rPr lang="es">
                <a:solidFill>
                  <a:schemeClr val="dk1"/>
                </a:solidFill>
                <a:latin typeface="DM Sans"/>
                <a:ea typeface="DM Sans"/>
                <a:cs typeface="DM Sans"/>
                <a:sym typeface="DM Sans"/>
              </a:rPr>
              <a:t> es de 10minutos. A ellos se le suman </a:t>
            </a:r>
            <a:r>
              <a:rPr lang="es" u="sng">
                <a:solidFill>
                  <a:schemeClr val="dk1"/>
                </a:solidFill>
                <a:latin typeface="DM Sans"/>
                <a:ea typeface="DM Sans"/>
                <a:cs typeface="DM Sans"/>
                <a:sym typeface="DM Sans"/>
              </a:rPr>
              <a:t>5 </a:t>
            </a:r>
            <a:r>
              <a:rPr lang="es">
                <a:solidFill>
                  <a:schemeClr val="dk1"/>
                </a:solidFill>
                <a:latin typeface="DM Sans"/>
                <a:ea typeface="DM Sans"/>
                <a:cs typeface="DM Sans"/>
                <a:sym typeface="DM Sans"/>
              </a:rPr>
              <a:t>de </a:t>
            </a:r>
            <a:r>
              <a:rPr b="1" lang="es">
                <a:solidFill>
                  <a:schemeClr val="dk1"/>
                </a:solidFill>
                <a:latin typeface="DM Sans"/>
                <a:ea typeface="DM Sans"/>
                <a:cs typeface="DM Sans"/>
                <a:sym typeface="DM Sans"/>
              </a:rPr>
              <a:t>puesta en común</a:t>
            </a:r>
            <a:r>
              <a:rPr lang="es">
                <a:solidFill>
                  <a:schemeClr val="dk1"/>
                </a:solidFill>
                <a:latin typeface="DM Sans"/>
                <a:ea typeface="DM Sans"/>
                <a:cs typeface="DM Sans"/>
                <a:sym typeface="DM Sans"/>
              </a:rPr>
              <a:t>. Por ello, el total dedicado a la actividad completa será de aproximadamente 15 </a:t>
            </a:r>
            <a:r>
              <a:rPr b="1" lang="es" u="sng">
                <a:solidFill>
                  <a:schemeClr val="dk1"/>
                </a:solidFill>
                <a:latin typeface="DM Sans"/>
                <a:ea typeface="DM Sans"/>
                <a:cs typeface="DM Sans"/>
                <a:sym typeface="DM Sans"/>
              </a:rPr>
              <a:t> minutos.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19a1cab38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e19a1cab38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19a1cab38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19a1cab38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19a1cab3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19a1cab3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e19a1cab3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e19a1cab3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Utilizar esta slide para hacer un repaso de visto en el ejemplo en vivo.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21635c457e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21635c457e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19a1cab3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19a1cab3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Profe/tutor</a:t>
            </a:r>
            <a:r>
              <a:rPr lang="es">
                <a:solidFill>
                  <a:schemeClr val="dk1"/>
                </a:solidFill>
                <a:latin typeface="DM Sans"/>
                <a:ea typeface="DM Sans"/>
                <a:cs typeface="DM Sans"/>
                <a:sym typeface="DM Sans"/>
              </a:rPr>
              <a:t>: La duración que se sugiere para que los</a:t>
            </a:r>
            <a:r>
              <a:rPr b="1" lang="es">
                <a:solidFill>
                  <a:schemeClr val="dk1"/>
                </a:solidFill>
                <a:latin typeface="DM Sans"/>
                <a:ea typeface="DM Sans"/>
                <a:cs typeface="DM Sans"/>
                <a:sym typeface="DM Sans"/>
              </a:rPr>
              <a:t> estudiantes realicen la actividad</a:t>
            </a:r>
            <a:r>
              <a:rPr lang="es">
                <a:solidFill>
                  <a:schemeClr val="dk1"/>
                </a:solidFill>
                <a:latin typeface="DM Sans"/>
                <a:ea typeface="DM Sans"/>
                <a:cs typeface="DM Sans"/>
                <a:sym typeface="DM Sans"/>
              </a:rPr>
              <a:t> es de 10 minutos. A ellos se le suman </a:t>
            </a:r>
            <a:r>
              <a:rPr lang="es" u="sng">
                <a:solidFill>
                  <a:schemeClr val="dk1"/>
                </a:solidFill>
                <a:latin typeface="DM Sans"/>
                <a:ea typeface="DM Sans"/>
                <a:cs typeface="DM Sans"/>
                <a:sym typeface="DM Sans"/>
              </a:rPr>
              <a:t>5</a:t>
            </a:r>
            <a:r>
              <a:rPr lang="es" u="sng">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de </a:t>
            </a:r>
            <a:r>
              <a:rPr b="1" lang="es">
                <a:solidFill>
                  <a:schemeClr val="dk1"/>
                </a:solidFill>
                <a:latin typeface="DM Sans"/>
                <a:ea typeface="DM Sans"/>
                <a:cs typeface="DM Sans"/>
                <a:sym typeface="DM Sans"/>
              </a:rPr>
              <a:t>puesta en común</a:t>
            </a:r>
            <a:r>
              <a:rPr lang="es">
                <a:solidFill>
                  <a:schemeClr val="dk1"/>
                </a:solidFill>
                <a:latin typeface="DM Sans"/>
                <a:ea typeface="DM Sans"/>
                <a:cs typeface="DM Sans"/>
                <a:sym typeface="DM Sans"/>
              </a:rPr>
              <a:t>. Por ello, el total dedicado a la actividad completa será de aproximadamente 15</a:t>
            </a:r>
            <a:r>
              <a:rPr b="1" lang="es" u="sng">
                <a:solidFill>
                  <a:schemeClr val="dk1"/>
                </a:solidFill>
                <a:latin typeface="DM Sans"/>
                <a:ea typeface="DM Sans"/>
                <a:cs typeface="DM Sans"/>
                <a:sym typeface="DM Sans"/>
              </a:rPr>
              <a:t> minutos.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e19a1cab3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e19a1cab3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e19a1cab3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e19a1cab3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21e1d2d0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e21e1d2d0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Profe/tutor</a:t>
            </a:r>
            <a:r>
              <a:rPr lang="es">
                <a:solidFill>
                  <a:schemeClr val="dk1"/>
                </a:solidFill>
                <a:latin typeface="DM Sans"/>
                <a:ea typeface="DM Sans"/>
                <a:cs typeface="DM Sans"/>
                <a:sym typeface="DM Sans"/>
              </a:rPr>
              <a:t>: La duración que se sugiere para que los</a:t>
            </a:r>
            <a:r>
              <a:rPr b="1" lang="es">
                <a:solidFill>
                  <a:schemeClr val="dk1"/>
                </a:solidFill>
                <a:latin typeface="DM Sans"/>
                <a:ea typeface="DM Sans"/>
                <a:cs typeface="DM Sans"/>
                <a:sym typeface="DM Sans"/>
              </a:rPr>
              <a:t> estudiantes realicen la actividad</a:t>
            </a:r>
            <a:r>
              <a:rPr lang="es">
                <a:solidFill>
                  <a:schemeClr val="dk1"/>
                </a:solidFill>
                <a:latin typeface="DM Sans"/>
                <a:ea typeface="DM Sans"/>
                <a:cs typeface="DM Sans"/>
                <a:sym typeface="DM Sans"/>
              </a:rPr>
              <a:t> es de 10 minutos. A ellos se le suman </a:t>
            </a:r>
            <a:r>
              <a:rPr lang="es" u="sng">
                <a:solidFill>
                  <a:schemeClr val="dk1"/>
                </a:solidFill>
                <a:latin typeface="DM Sans"/>
                <a:ea typeface="DM Sans"/>
                <a:cs typeface="DM Sans"/>
                <a:sym typeface="DM Sans"/>
              </a:rPr>
              <a:t>5 </a:t>
            </a:r>
            <a:r>
              <a:rPr lang="es">
                <a:solidFill>
                  <a:schemeClr val="dk1"/>
                </a:solidFill>
                <a:latin typeface="DM Sans"/>
                <a:ea typeface="DM Sans"/>
                <a:cs typeface="DM Sans"/>
                <a:sym typeface="DM Sans"/>
              </a:rPr>
              <a:t>de </a:t>
            </a:r>
            <a:r>
              <a:rPr b="1" lang="es">
                <a:solidFill>
                  <a:schemeClr val="dk1"/>
                </a:solidFill>
                <a:latin typeface="DM Sans"/>
                <a:ea typeface="DM Sans"/>
                <a:cs typeface="DM Sans"/>
                <a:sym typeface="DM Sans"/>
              </a:rPr>
              <a:t>puesta en común</a:t>
            </a:r>
            <a:r>
              <a:rPr lang="es">
                <a:solidFill>
                  <a:schemeClr val="dk1"/>
                </a:solidFill>
                <a:latin typeface="DM Sans"/>
                <a:ea typeface="DM Sans"/>
                <a:cs typeface="DM Sans"/>
                <a:sym typeface="DM Sans"/>
              </a:rPr>
              <a:t>. Por ello, el total dedicado a la actividad completa será de aproximadamente 15</a:t>
            </a:r>
            <a:r>
              <a:rPr b="1" lang="es" u="sng">
                <a:solidFill>
                  <a:schemeClr val="dk1"/>
                </a:solidFill>
                <a:latin typeface="DM Sans"/>
                <a:ea typeface="DM Sans"/>
                <a:cs typeface="DM Sans"/>
                <a:sym typeface="DM Sans"/>
              </a:rPr>
              <a:t> minutos.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e21e1d2d0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e21e1d2d0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21e1d2d0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e21e1d2d0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ad191e9b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3ad191e9b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EA90FF"/>
                </a:highlight>
                <a:latin typeface="DM Sans"/>
                <a:ea typeface="DM Sans"/>
                <a:cs typeface="DM Sans"/>
                <a:sym typeface="DM Sans"/>
              </a:rPr>
              <a:t>(Probar si se puede hacer con Kahoot y de lo contrario que hagan preguntas activando micrófono o por chat).</a:t>
            </a:r>
            <a:endParaRPr>
              <a:highlight>
                <a:srgbClr val="EA90FF"/>
              </a:highlight>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3b6114e1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3b6114e1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chemeClr val="accent4"/>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3099cd2b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43099cd2b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3099cd2b6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3099cd2b6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5a413f5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55a413f5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43099cd2b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43099cd2b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a:t>
            </a:r>
            <a:r>
              <a:rPr lang="es">
                <a:solidFill>
                  <a:schemeClr val="dk1"/>
                </a:solidFill>
                <a:latin typeface="DM Sans"/>
                <a:ea typeface="DM Sans"/>
                <a:cs typeface="DM Sans"/>
                <a:sym typeface="DM Sans"/>
              </a:rPr>
              <a:t> en este momento de la clase se comparte el siguiente</a:t>
            </a:r>
            <a:r>
              <a:rPr lang="es" u="sng">
                <a:solidFill>
                  <a:schemeClr val="hlink"/>
                </a:solidFill>
                <a:latin typeface="DM Sans"/>
                <a:ea typeface="DM Sans"/>
                <a:cs typeface="DM Sans"/>
                <a:sym typeface="DM Sans"/>
                <a:hlinkClick r:id="rId2"/>
              </a:rPr>
              <a:t> link a Kahoot</a:t>
            </a:r>
            <a:r>
              <a:rPr lang="es">
                <a:solidFill>
                  <a:schemeClr val="dk1"/>
                </a:solidFill>
                <a:latin typeface="DM Sans"/>
                <a:ea typeface="DM Sans"/>
                <a:cs typeface="DM Sans"/>
                <a:sym typeface="DM Sans"/>
              </a:rPr>
              <a:t>, donde realizarán un repaso del módulo.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Pasos a seguir</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Profe</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 1.</a:t>
            </a:r>
            <a:r>
              <a:rPr lang="es">
                <a:solidFill>
                  <a:schemeClr val="dk1"/>
                </a:solidFill>
                <a:latin typeface="DM Sans"/>
                <a:ea typeface="DM Sans"/>
                <a:cs typeface="DM Sans"/>
                <a:sym typeface="DM Sans"/>
              </a:rPr>
              <a:t>  ingresar a Kahoot.com con la cuenta y contraseña facilitadas por el equipo de Profes (solicitarla en caso de no tenerla), ir a Biblioteca - Mis carpetas - Python - Módulo 3.</a:t>
            </a:r>
            <a:br>
              <a:rPr lang="es">
                <a:solidFill>
                  <a:schemeClr val="dk1"/>
                </a:solidFill>
                <a:latin typeface="DM Sans"/>
                <a:ea typeface="DM Sans"/>
                <a:cs typeface="DM Sans"/>
                <a:sym typeface="DM Sans"/>
              </a:rPr>
            </a:br>
            <a:r>
              <a:rPr lang="es">
                <a:solidFill>
                  <a:schemeClr val="dk1"/>
                </a:solidFill>
                <a:highlight>
                  <a:srgbClr val="EA90FF"/>
                </a:highlight>
                <a:latin typeface="DM Sans"/>
                <a:ea typeface="DM Sans"/>
                <a:cs typeface="DM Sans"/>
                <a:sym typeface="DM Sans"/>
              </a:rPr>
              <a:t>2. </a:t>
            </a:r>
            <a:r>
              <a:rPr lang="es">
                <a:solidFill>
                  <a:schemeClr val="dk1"/>
                </a:solidFill>
                <a:latin typeface="DM Sans"/>
                <a:ea typeface="DM Sans"/>
                <a:cs typeface="DM Sans"/>
                <a:sym typeface="DM Sans"/>
              </a:rPr>
              <a:t>Seleccionar “Empezar” - Modo clásico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3.</a:t>
            </a:r>
            <a:r>
              <a:rPr lang="es">
                <a:solidFill>
                  <a:schemeClr val="dk1"/>
                </a:solidFill>
                <a:latin typeface="DM Sans"/>
                <a:ea typeface="DM Sans"/>
                <a:cs typeface="DM Sans"/>
                <a:sym typeface="DM Sans"/>
              </a:rPr>
              <a:t> Compartir pantalla con el pin del juego</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highlight>
                  <a:srgbClr val="EAFF6A"/>
                </a:highlight>
                <a:latin typeface="DM Sans"/>
                <a:ea typeface="DM Sans"/>
                <a:cs typeface="DM Sans"/>
                <a:sym typeface="DM Sans"/>
              </a:rPr>
              <a:t>Estudiantes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83AEFB"/>
                </a:highlight>
                <a:latin typeface="DM Sans"/>
                <a:ea typeface="DM Sans"/>
                <a:cs typeface="DM Sans"/>
                <a:sym typeface="DM Sans"/>
              </a:rPr>
              <a:t>1.</a:t>
            </a:r>
            <a:r>
              <a:rPr lang="es">
                <a:solidFill>
                  <a:schemeClr val="dk1"/>
                </a:solidFill>
                <a:latin typeface="DM Sans"/>
                <a:ea typeface="DM Sans"/>
                <a:cs typeface="DM Sans"/>
                <a:sym typeface="DM Sans"/>
              </a:rPr>
              <a:t> Ingresar a</a:t>
            </a:r>
            <a:r>
              <a:rPr lang="es" u="sng">
                <a:solidFill>
                  <a:schemeClr val="hlink"/>
                </a:solidFill>
                <a:latin typeface="DM Sans"/>
                <a:ea typeface="DM Sans"/>
                <a:cs typeface="DM Sans"/>
                <a:sym typeface="DM Sans"/>
                <a:hlinkClick r:id="rId3"/>
              </a:rPr>
              <a:t> Kahoot.it</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83AEFB"/>
                </a:highlight>
                <a:latin typeface="DM Sans"/>
                <a:ea typeface="DM Sans"/>
                <a:cs typeface="DM Sans"/>
                <a:sym typeface="DM Sans"/>
              </a:rPr>
              <a:t>2.</a:t>
            </a:r>
            <a:r>
              <a:rPr lang="es">
                <a:solidFill>
                  <a:schemeClr val="dk1"/>
                </a:solidFill>
                <a:latin typeface="DM Sans"/>
                <a:ea typeface="DM Sans"/>
                <a:cs typeface="DM Sans"/>
                <a:sym typeface="DM Sans"/>
              </a:rPr>
              <a:t> Ingresar el pin de juego indicado por el docente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83AEFB"/>
                </a:highlight>
                <a:latin typeface="DM Sans"/>
                <a:ea typeface="DM Sans"/>
                <a:cs typeface="DM Sans"/>
                <a:sym typeface="DM Sans"/>
              </a:rPr>
              <a:t>3.</a:t>
            </a:r>
            <a:r>
              <a:rPr lang="es">
                <a:solidFill>
                  <a:schemeClr val="dk1"/>
                </a:solidFill>
                <a:latin typeface="DM Sans"/>
                <a:ea typeface="DM Sans"/>
                <a:cs typeface="DM Sans"/>
                <a:sym typeface="DM Sans"/>
              </a:rPr>
              <a:t> Escribir su nombre</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Una vez hecho esto, empezarán a aparecer los estudiantes en la ventana que mira el profe. Cuando estén todos, seleccionar “Comenzar” y empezar a jugar. Se suma puntos por respuesta correcta y por velocidad en la respuesta. Al finalizar cada pregunta, se muestran las primeras personas que respondieron correctamente. Al finalizar el juego se muestra el podio con los 3 ganadores.</a:t>
            </a:r>
            <a:br>
              <a:rPr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Aclaración:</a:t>
            </a:r>
            <a:r>
              <a:rPr lang="es">
                <a:solidFill>
                  <a:schemeClr val="dk1"/>
                </a:solidFill>
                <a:latin typeface="DM Sans"/>
                <a:ea typeface="DM Sans"/>
                <a:cs typeface="DM Sans"/>
                <a:sym typeface="DM Sans"/>
              </a:rPr>
              <a:t> El modo jugador solo muestra los rectángulos con colores, por lo cual el/la profe deberá leer en voz alta las preguntas con opciones de respuestas, o que los estudiantes puedan: duplicar su pantalla, o jugar con sus celulares(desde el link o la app) para poder ver en pantalla completa lo que comparte el profe.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3099cd2b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3099cd2b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bbc910f2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3bbc910f2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3bbc910f2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3bbc910f2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3786299dc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3786299dc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modelo para cuando hay una entrega prevista para la siguiente clase</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2cc883c9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2cc883c9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modelo para cuando hay una entrega prevista para la siguiente clase</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bbc910f2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bbc910f2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3bbc910f2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3bbc910f2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1635c457e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1635c457e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bbc910f2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3bbc910f2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 diapo se usa al finalizar </a:t>
            </a:r>
            <a:r>
              <a:rPr lang="es" u="sng">
                <a:solidFill>
                  <a:schemeClr val="dk1"/>
                </a:solidFill>
                <a:latin typeface="DM Sans"/>
                <a:ea typeface="DM Sans"/>
                <a:cs typeface="DM Sans"/>
                <a:sym typeface="DM Sans"/>
              </a:rPr>
              <a:t>todo el curso</a:t>
            </a:r>
            <a:r>
              <a:rPr lang="es">
                <a:solidFill>
                  <a:schemeClr val="dk1"/>
                </a:solidFill>
                <a:latin typeface="DM Sans"/>
                <a:ea typeface="DM Sans"/>
                <a:cs typeface="DM Sans"/>
                <a:sym typeface="DM Sans"/>
              </a:rPr>
              <a:t>. Antes no.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19a1caf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1e19a1caf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19a1cab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19a1cab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Se sugiere utilizar esta slide en el comienzo de la clase para que abran la aplicación a utilizar previo a las actividades.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3ba394408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3ba394408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metodología Flex este mapa es OPCIONAL</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dar cuenta de los conceptos abordados en la semana.</a:t>
            </a:r>
            <a:r>
              <a:rPr lang="es">
                <a:solidFill>
                  <a:schemeClr val="dk1"/>
                </a:solidFill>
                <a:latin typeface="DM Sans"/>
                <a:ea typeface="DM Sans"/>
                <a:cs typeface="DM Sans"/>
                <a:sym typeface="DM Sans"/>
              </a:rPr>
              <a:t>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jerárquico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19a1caf7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19a1caf7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ba394408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3ba394408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Utilizar esta slide para un </a:t>
            </a:r>
            <a:r>
              <a:rPr b="1" lang="es">
                <a:latin typeface="DM Sans"/>
                <a:ea typeface="DM Sans"/>
                <a:cs typeface="DM Sans"/>
                <a:sym typeface="DM Sans"/>
              </a:rPr>
              <a:t>repaso general</a:t>
            </a:r>
            <a:r>
              <a:rPr lang="es">
                <a:latin typeface="DM Sans"/>
                <a:ea typeface="DM Sans"/>
                <a:cs typeface="DM Sans"/>
                <a:sym typeface="DM Sans"/>
              </a:rPr>
              <a:t> sobre temas vistos en el contenido pregrabado.</a:t>
            </a:r>
            <a:endParaRPr b="1">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33" name="Shape 33"/>
        <p:cNvGrpSpPr/>
        <p:nvPr/>
      </p:nvGrpSpPr>
      <p:grpSpPr>
        <a:xfrm>
          <a:off x="0" y="0"/>
          <a:ext cx="0" cy="0"/>
          <a:chOff x="0" y="0"/>
          <a:chExt cx="0" cy="0"/>
        </a:xfrm>
      </p:grpSpPr>
      <p:pic>
        <p:nvPicPr>
          <p:cNvPr id="34" name="Google Shape;34;p12"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7" name="Shape 37"/>
        <p:cNvGrpSpPr/>
        <p:nvPr/>
      </p:nvGrpSpPr>
      <p:grpSpPr>
        <a:xfrm>
          <a:off x="0" y="0"/>
          <a:ext cx="0" cy="0"/>
          <a:chOff x="0" y="0"/>
          <a:chExt cx="0" cy="0"/>
        </a:xfrm>
      </p:grpSpPr>
      <p:pic>
        <p:nvPicPr>
          <p:cNvPr id="38" name="Google Shape;38;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 name="Google Shape;17;p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8" name="Shape 18"/>
        <p:cNvGrpSpPr/>
        <p:nvPr/>
      </p:nvGrpSpPr>
      <p:grpSpPr>
        <a:xfrm>
          <a:off x="0" y="0"/>
          <a:ext cx="0" cy="0"/>
          <a:chOff x="0" y="0"/>
          <a:chExt cx="0" cy="0"/>
        </a:xfrm>
      </p:grpSpPr>
      <p:pic>
        <p:nvPicPr>
          <p:cNvPr id="19" name="Google Shape;19;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5" name="Shape 25"/>
        <p:cNvGrpSpPr/>
        <p:nvPr/>
      </p:nvGrpSpPr>
      <p:grpSpPr>
        <a:xfrm>
          <a:off x="0" y="0"/>
          <a:ext cx="0" cy="0"/>
          <a:chOff x="0" y="0"/>
          <a:chExt cx="0" cy="0"/>
        </a:xfrm>
      </p:grpSpPr>
      <p:pic>
        <p:nvPicPr>
          <p:cNvPr id="26" name="Google Shape;26;p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view.genial.ly/6449169c0da7450018b082d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hyperlink" Target="https://docs.google.com/presentation/d/1JM7zeEof8HY748DLscfudBCC0PrrzrFmkZOEevBGZjc/edit?usp=sha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hyperlink" Target="http://drive.google.com/file/d/14yPeZIaMyLcLmdBmK2A-nNoOTnFu6Hp4/view" TargetMode="External"/><Relationship Id="rId6"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drive.google.com/file/d/1FjwJhumfHl-RctjyD_19z_jld-7NUNFk/view?usp=share_link" TargetMode="External"/><Relationship Id="rId4" Type="http://schemas.openxmlformats.org/officeDocument/2006/relationships/image" Target="../media/image30.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1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44" name="Google Shape;44;p15"/>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45" name="Google Shape;45;p15"/>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nvSpPr>
        <p:spPr>
          <a:xfrm>
            <a:off x="475500" y="971050"/>
            <a:ext cx="4849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Recuperamos el tema visto</a:t>
            </a:r>
            <a:endParaRPr b="1" sz="4000">
              <a:solidFill>
                <a:schemeClr val="dk1"/>
              </a:solidFill>
              <a:latin typeface="DM Sans"/>
              <a:ea typeface="DM Sans"/>
              <a:cs typeface="DM Sans"/>
              <a:sym typeface="DM Sans"/>
            </a:endParaRPr>
          </a:p>
        </p:txBody>
      </p:sp>
      <p:pic>
        <p:nvPicPr>
          <p:cNvPr id="138" name="Google Shape;138;p2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9" name="Google Shape;139;p24"/>
          <p:cNvSpPr txBox="1"/>
          <p:nvPr/>
        </p:nvSpPr>
        <p:spPr>
          <a:xfrm>
            <a:off x="430125" y="2129825"/>
            <a:ext cx="50886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Empezamos a trabajar con un </a:t>
            </a:r>
            <a:r>
              <a:rPr b="1" lang="es">
                <a:solidFill>
                  <a:schemeClr val="dk1"/>
                </a:solidFill>
                <a:latin typeface="DM Sans"/>
                <a:ea typeface="DM Sans"/>
                <a:cs typeface="DM Sans"/>
                <a:sym typeface="DM Sans"/>
              </a:rPr>
              <a:t>editor de código</a:t>
            </a:r>
            <a:r>
              <a:rPr lang="es">
                <a:solidFill>
                  <a:schemeClr val="dk1"/>
                </a:solidFill>
                <a:latin typeface="DM Sans"/>
                <a:ea typeface="DM Sans"/>
                <a:cs typeface="DM Sans"/>
                <a:sym typeface="DM Sans"/>
              </a:rPr>
              <a:t> que nos brinda algunas facilidades.</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Podemos llamar a un </a:t>
            </a:r>
            <a:r>
              <a:rPr b="1" lang="es">
                <a:solidFill>
                  <a:schemeClr val="dk1"/>
                </a:solidFill>
                <a:latin typeface="DM Sans"/>
                <a:ea typeface="DM Sans"/>
                <a:cs typeface="DM Sans"/>
                <a:sym typeface="DM Sans"/>
              </a:rPr>
              <a:t>módulo</a:t>
            </a:r>
            <a:r>
              <a:rPr lang="es">
                <a:solidFill>
                  <a:schemeClr val="dk1"/>
                </a:solidFill>
                <a:latin typeface="DM Sans"/>
                <a:ea typeface="DM Sans"/>
                <a:cs typeface="DM Sans"/>
                <a:sym typeface="DM Sans"/>
              </a:rPr>
              <a:t> por medio del import o alguna parte específica de un módulo por medio from.</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Para acceder y utilizar el listado de argumentos pasados a un archivo con script de Python utilizamos sys.</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Aprendimos que un módulo no es más que un archivo con código Python, pero se le da este nombre porque accedemos/utilizamos ese código desde otro lugar.</a:t>
            </a:r>
            <a:endParaRPr>
              <a:solidFill>
                <a:schemeClr val="dk1"/>
              </a:solidFill>
              <a:latin typeface="DM Sans"/>
              <a:ea typeface="DM Sans"/>
              <a:cs typeface="DM Sans"/>
              <a:sym typeface="DM Sans"/>
            </a:endParaRPr>
          </a:p>
        </p:txBody>
      </p:sp>
      <p:sp>
        <p:nvSpPr>
          <p:cNvPr id="140" name="Google Shape;140;p24"/>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141" name="Google Shape;141;p24"/>
          <p:cNvPicPr preferRelativeResize="0"/>
          <p:nvPr/>
        </p:nvPicPr>
        <p:blipFill>
          <a:blip r:embed="rId4">
            <a:alphaModFix/>
          </a:blip>
          <a:stretch>
            <a:fillRect/>
          </a:stretch>
        </p:blipFill>
        <p:spPr>
          <a:xfrm>
            <a:off x="5673600" y="0"/>
            <a:ext cx="3470406" cy="5143500"/>
          </a:xfrm>
          <a:prstGeom prst="rect">
            <a:avLst/>
          </a:prstGeom>
          <a:noFill/>
          <a:ln>
            <a:noFill/>
          </a:ln>
        </p:spPr>
      </p:pic>
      <p:pic>
        <p:nvPicPr>
          <p:cNvPr id="142" name="Google Shape;142;p2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3" name="Google Shape;143;p24"/>
          <p:cNvSpPr txBox="1"/>
          <p:nvPr/>
        </p:nvSpPr>
        <p:spPr>
          <a:xfrm>
            <a:off x="930550" y="468275"/>
            <a:ext cx="42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VIDEO N°8.1 - SCRIPTS Y MÓDULOS</a:t>
            </a:r>
            <a:endParaRPr>
              <a:solidFill>
                <a:schemeClr val="dk1"/>
              </a:solidFill>
              <a:latin typeface="DM Sans"/>
              <a:ea typeface="DM Sans"/>
              <a:cs typeface="DM Sans"/>
              <a:sym typeface="DM Sans"/>
            </a:endParaRPr>
          </a:p>
        </p:txBody>
      </p:sp>
      <p:grpSp>
        <p:nvGrpSpPr>
          <p:cNvPr id="144" name="Google Shape;144;p24"/>
          <p:cNvGrpSpPr/>
          <p:nvPr/>
        </p:nvGrpSpPr>
        <p:grpSpPr>
          <a:xfrm>
            <a:off x="475509" y="468284"/>
            <a:ext cx="431100" cy="431100"/>
            <a:chOff x="1620134" y="2715534"/>
            <a:chExt cx="431100" cy="431100"/>
          </a:xfrm>
        </p:grpSpPr>
        <p:sp>
          <p:nvSpPr>
            <p:cNvPr id="145" name="Google Shape;145;p24"/>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146" name="Google Shape;146;p24"/>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t>
              </a:r>
              <a:endParaRPr sz="1200">
                <a:latin typeface="DM Sans"/>
                <a:ea typeface="DM Sans"/>
                <a:cs typeface="DM Sans"/>
                <a:sym typeface="DM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nvSpPr>
        <p:spPr>
          <a:xfrm>
            <a:off x="475500" y="971050"/>
            <a:ext cx="4849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Recuperamos el tema visto</a:t>
            </a:r>
            <a:endParaRPr b="1" sz="4000">
              <a:solidFill>
                <a:schemeClr val="dk1"/>
              </a:solidFill>
              <a:latin typeface="DM Sans"/>
              <a:ea typeface="DM Sans"/>
              <a:cs typeface="DM Sans"/>
              <a:sym typeface="DM Sans"/>
            </a:endParaRPr>
          </a:p>
        </p:txBody>
      </p:sp>
      <p:pic>
        <p:nvPicPr>
          <p:cNvPr id="152" name="Google Shape;152;p2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3" name="Google Shape;153;p25"/>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154" name="Google Shape;154;p25"/>
          <p:cNvPicPr preferRelativeResize="0"/>
          <p:nvPr/>
        </p:nvPicPr>
        <p:blipFill>
          <a:blip r:embed="rId4">
            <a:alphaModFix/>
          </a:blip>
          <a:stretch>
            <a:fillRect/>
          </a:stretch>
        </p:blipFill>
        <p:spPr>
          <a:xfrm>
            <a:off x="5673600" y="0"/>
            <a:ext cx="3470406" cy="5143500"/>
          </a:xfrm>
          <a:prstGeom prst="rect">
            <a:avLst/>
          </a:prstGeom>
          <a:noFill/>
          <a:ln>
            <a:noFill/>
          </a:ln>
        </p:spPr>
      </p:pic>
      <p:pic>
        <p:nvPicPr>
          <p:cNvPr id="155" name="Google Shape;155;p2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6" name="Google Shape;156;p25"/>
          <p:cNvSpPr txBox="1"/>
          <p:nvPr/>
        </p:nvSpPr>
        <p:spPr>
          <a:xfrm>
            <a:off x="930550" y="468275"/>
            <a:ext cx="463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VIDEO N° 8.2- PAQUETES</a:t>
            </a:r>
            <a:endParaRPr>
              <a:solidFill>
                <a:schemeClr val="dk1"/>
              </a:solidFill>
              <a:latin typeface="DM Sans"/>
              <a:ea typeface="DM Sans"/>
              <a:cs typeface="DM Sans"/>
              <a:sym typeface="DM Sans"/>
            </a:endParaRPr>
          </a:p>
        </p:txBody>
      </p:sp>
      <p:grpSp>
        <p:nvGrpSpPr>
          <p:cNvPr id="157" name="Google Shape;157;p25"/>
          <p:cNvGrpSpPr/>
          <p:nvPr/>
        </p:nvGrpSpPr>
        <p:grpSpPr>
          <a:xfrm>
            <a:off x="475509" y="468284"/>
            <a:ext cx="431100" cy="431100"/>
            <a:chOff x="1620134" y="2715534"/>
            <a:chExt cx="431100" cy="431100"/>
          </a:xfrm>
        </p:grpSpPr>
        <p:sp>
          <p:nvSpPr>
            <p:cNvPr id="158" name="Google Shape;158;p25"/>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159" name="Google Shape;159;p25"/>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t>
              </a:r>
              <a:endParaRPr sz="1200">
                <a:latin typeface="DM Sans"/>
                <a:ea typeface="DM Sans"/>
                <a:cs typeface="DM Sans"/>
                <a:sym typeface="DM Sans"/>
              </a:endParaRPr>
            </a:p>
          </p:txBody>
        </p:sp>
      </p:grpSp>
      <p:sp>
        <p:nvSpPr>
          <p:cNvPr id="160" name="Google Shape;160;p25"/>
          <p:cNvSpPr txBox="1"/>
          <p:nvPr/>
        </p:nvSpPr>
        <p:spPr>
          <a:xfrm>
            <a:off x="475500" y="2069300"/>
            <a:ext cx="50886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Los </a:t>
            </a:r>
            <a:r>
              <a:rPr b="1" lang="es">
                <a:solidFill>
                  <a:schemeClr val="dk1"/>
                </a:solidFill>
                <a:latin typeface="DM Sans"/>
                <a:ea typeface="DM Sans"/>
                <a:cs typeface="DM Sans"/>
                <a:sym typeface="DM Sans"/>
              </a:rPr>
              <a:t>paquetes</a:t>
            </a:r>
            <a:r>
              <a:rPr lang="es">
                <a:solidFill>
                  <a:schemeClr val="dk1"/>
                </a:solidFill>
                <a:latin typeface="DM Sans"/>
                <a:ea typeface="DM Sans"/>
                <a:cs typeface="DM Sans"/>
                <a:sym typeface="DM Sans"/>
              </a:rPr>
              <a:t> son conjuntos de módulos que mantienen una temática en común, permitiéndonos así organizar mejor nuestros módulos.</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Para la creación se debe crear una carpeta con un archivo __init__.py vacío y Python ya detectará esta carpeta como un paquete. Luego falta crear o guardar en esta los módulos que querramos organizar.</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Los </a:t>
            </a:r>
            <a:r>
              <a:rPr b="1" lang="es">
                <a:solidFill>
                  <a:schemeClr val="dk1"/>
                </a:solidFill>
                <a:latin typeface="DM Sans"/>
                <a:ea typeface="DM Sans"/>
                <a:cs typeface="DM Sans"/>
                <a:sym typeface="DM Sans"/>
              </a:rPr>
              <a:t>paquetes redistribuibles</a:t>
            </a:r>
            <a:r>
              <a:rPr lang="es">
                <a:solidFill>
                  <a:schemeClr val="dk1"/>
                </a:solidFill>
                <a:latin typeface="DM Sans"/>
                <a:ea typeface="DM Sans"/>
                <a:cs typeface="DM Sans"/>
                <a:sym typeface="DM Sans"/>
              </a:rPr>
              <a:t> nos permiten compartir con otros desarrolladores paquetes creados por nosotros.</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Existen paquetes previamente instalados junto a Python, algunos son Collections, Counter, Datetime, Math, Random.</a:t>
            </a:r>
            <a:endParaRPr>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nvSpPr>
        <p:spPr>
          <a:xfrm>
            <a:off x="475500" y="581325"/>
            <a:ext cx="4849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Recuperamos el tema visto</a:t>
            </a:r>
            <a:endParaRPr b="1" sz="4000">
              <a:solidFill>
                <a:schemeClr val="dk1"/>
              </a:solidFill>
              <a:latin typeface="DM Sans"/>
              <a:ea typeface="DM Sans"/>
              <a:cs typeface="DM Sans"/>
              <a:sym typeface="DM Sans"/>
            </a:endParaRPr>
          </a:p>
        </p:txBody>
      </p:sp>
      <p:sp>
        <p:nvSpPr>
          <p:cNvPr id="166" name="Google Shape;166;p26"/>
          <p:cNvSpPr txBox="1"/>
          <p:nvPr/>
        </p:nvSpPr>
        <p:spPr>
          <a:xfrm>
            <a:off x="475500" y="1767300"/>
            <a:ext cx="5198100" cy="337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solidFill>
                  <a:schemeClr val="dk1"/>
                </a:solidFill>
                <a:latin typeface="DM Sans"/>
                <a:ea typeface="DM Sans"/>
                <a:cs typeface="DM Sans"/>
                <a:sym typeface="DM Sans"/>
              </a:rPr>
              <a:t>Actualmente se pueden persistir los datos en </a:t>
            </a:r>
            <a:r>
              <a:rPr b="1" lang="es" sz="1300">
                <a:solidFill>
                  <a:schemeClr val="dk1"/>
                </a:solidFill>
                <a:latin typeface="DM Sans"/>
                <a:ea typeface="DM Sans"/>
                <a:cs typeface="DM Sans"/>
                <a:sym typeface="DM Sans"/>
              </a:rPr>
              <a:t>bases de datos o archivos</a:t>
            </a:r>
            <a:r>
              <a:rPr lang="es" sz="1300">
                <a:solidFill>
                  <a:schemeClr val="dk1"/>
                </a:solidFill>
                <a:latin typeface="DM Sans"/>
                <a:ea typeface="DM Sans"/>
                <a:cs typeface="DM Sans"/>
                <a:sym typeface="DM Sans"/>
              </a:rPr>
              <a:t> (binarios y de texto).</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00">
                <a:solidFill>
                  <a:schemeClr val="dk1"/>
                </a:solidFill>
                <a:latin typeface="DM Sans"/>
                <a:ea typeface="DM Sans"/>
                <a:cs typeface="DM Sans"/>
                <a:sym typeface="DM Sans"/>
              </a:rPr>
              <a:t>Utilizamos la </a:t>
            </a:r>
            <a:r>
              <a:rPr b="1" lang="es" sz="1300">
                <a:solidFill>
                  <a:schemeClr val="dk1"/>
                </a:solidFill>
                <a:latin typeface="DM Sans"/>
                <a:ea typeface="DM Sans"/>
                <a:cs typeface="DM Sans"/>
                <a:sym typeface="DM Sans"/>
              </a:rPr>
              <a:t>función open</a:t>
            </a:r>
            <a:r>
              <a:rPr lang="es" sz="1300">
                <a:solidFill>
                  <a:schemeClr val="dk1"/>
                </a:solidFill>
                <a:latin typeface="DM Sans"/>
                <a:ea typeface="DM Sans"/>
                <a:cs typeface="DM Sans"/>
                <a:sym typeface="DM Sans"/>
              </a:rPr>
              <a:t> para abrir un archivo, a la cual debemos pasarle la ubicación del archivo como primer argumento y como segundo argumento con qué funcionalidades lo queremos abrir (r, w).</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00">
                <a:solidFill>
                  <a:schemeClr val="dk1"/>
                </a:solidFill>
                <a:latin typeface="DM Sans"/>
                <a:ea typeface="DM Sans"/>
                <a:cs typeface="DM Sans"/>
                <a:sym typeface="DM Sans"/>
              </a:rPr>
              <a:t>Si lo abrimos con w, nos va a permitir utilizar la </a:t>
            </a:r>
            <a:r>
              <a:rPr b="1" lang="es" sz="1300">
                <a:solidFill>
                  <a:schemeClr val="dk1"/>
                </a:solidFill>
                <a:latin typeface="DM Sans"/>
                <a:ea typeface="DM Sans"/>
                <a:cs typeface="DM Sans"/>
                <a:sym typeface="DM Sans"/>
              </a:rPr>
              <a:t>función write</a:t>
            </a:r>
            <a:r>
              <a:rPr lang="es" sz="1300">
                <a:solidFill>
                  <a:schemeClr val="dk1"/>
                </a:solidFill>
                <a:latin typeface="DM Sans"/>
                <a:ea typeface="DM Sans"/>
                <a:cs typeface="DM Sans"/>
                <a:sym typeface="DM Sans"/>
              </a:rPr>
              <a:t> para escribir información. En cambio, si lo abrimos con r, nos va a permitir leer la información del archivo utilizando read, readline, readlines.</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00">
                <a:solidFill>
                  <a:schemeClr val="dk1"/>
                </a:solidFill>
                <a:latin typeface="DM Sans"/>
                <a:ea typeface="DM Sans"/>
                <a:cs typeface="DM Sans"/>
                <a:sym typeface="DM Sans"/>
              </a:rPr>
              <a:t>También podemos guardar en</a:t>
            </a:r>
            <a:r>
              <a:rPr b="1" lang="es" sz="1300">
                <a:solidFill>
                  <a:schemeClr val="dk1"/>
                </a:solidFill>
                <a:latin typeface="DM Sans"/>
                <a:ea typeface="DM Sans"/>
                <a:cs typeface="DM Sans"/>
                <a:sym typeface="DM Sans"/>
              </a:rPr>
              <a:t> formato JSON</a:t>
            </a:r>
            <a:r>
              <a:rPr lang="es" sz="1300">
                <a:solidFill>
                  <a:schemeClr val="dk1"/>
                </a:solidFill>
                <a:latin typeface="DM Sans"/>
                <a:ea typeface="DM Sans"/>
                <a:cs typeface="DM Sans"/>
                <a:sym typeface="DM Sans"/>
              </a:rPr>
              <a:t> por medio del módulo JSON que trae Python, permitiéndonos mantener la información más estructurada con un formato similar a los diccionarios.</a:t>
            </a:r>
            <a:endParaRPr sz="1300">
              <a:solidFill>
                <a:schemeClr val="dk1"/>
              </a:solidFill>
              <a:latin typeface="DM Sans"/>
              <a:ea typeface="DM Sans"/>
              <a:cs typeface="DM Sans"/>
              <a:sym typeface="DM Sans"/>
            </a:endParaRPr>
          </a:p>
        </p:txBody>
      </p:sp>
      <p:pic>
        <p:nvPicPr>
          <p:cNvPr id="167" name="Google Shape;167;p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8" name="Google Shape;168;p26"/>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169" name="Google Shape;169;p26"/>
          <p:cNvPicPr preferRelativeResize="0"/>
          <p:nvPr/>
        </p:nvPicPr>
        <p:blipFill>
          <a:blip r:embed="rId4">
            <a:alphaModFix/>
          </a:blip>
          <a:stretch>
            <a:fillRect/>
          </a:stretch>
        </p:blipFill>
        <p:spPr>
          <a:xfrm>
            <a:off x="5673600" y="0"/>
            <a:ext cx="3470406" cy="5143500"/>
          </a:xfrm>
          <a:prstGeom prst="rect">
            <a:avLst/>
          </a:prstGeom>
          <a:noFill/>
          <a:ln>
            <a:noFill/>
          </a:ln>
        </p:spPr>
      </p:pic>
      <p:pic>
        <p:nvPicPr>
          <p:cNvPr id="170" name="Google Shape;170;p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1" name="Google Shape;171;p26"/>
          <p:cNvSpPr txBox="1"/>
          <p:nvPr/>
        </p:nvSpPr>
        <p:spPr>
          <a:xfrm>
            <a:off x="930550" y="248925"/>
            <a:ext cx="446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VIDEO N°8.3 - MANEJO DE ARCHIVOS</a:t>
            </a:r>
            <a:endParaRPr>
              <a:solidFill>
                <a:schemeClr val="dk1"/>
              </a:solidFill>
              <a:latin typeface="DM Sans"/>
              <a:ea typeface="DM Sans"/>
              <a:cs typeface="DM Sans"/>
              <a:sym typeface="DM Sans"/>
            </a:endParaRPr>
          </a:p>
        </p:txBody>
      </p:sp>
      <p:grpSp>
        <p:nvGrpSpPr>
          <p:cNvPr id="172" name="Google Shape;172;p26"/>
          <p:cNvGrpSpPr/>
          <p:nvPr/>
        </p:nvGrpSpPr>
        <p:grpSpPr>
          <a:xfrm>
            <a:off x="475509" y="248934"/>
            <a:ext cx="431100" cy="431100"/>
            <a:chOff x="1620134" y="2715534"/>
            <a:chExt cx="431100" cy="431100"/>
          </a:xfrm>
        </p:grpSpPr>
        <p:sp>
          <p:nvSpPr>
            <p:cNvPr id="173" name="Google Shape;173;p26"/>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174" name="Google Shape;174;p26"/>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a:t>
              </a:r>
              <a:endParaRPr sz="1200">
                <a:latin typeface="DM Sans"/>
                <a:ea typeface="DM Sans"/>
                <a:cs typeface="DM Sans"/>
                <a:sym typeface="DM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p:nvPr/>
        </p:nvSpPr>
        <p:spPr>
          <a:xfrm>
            <a:off x="1050750" y="1701325"/>
            <a:ext cx="7042500" cy="1920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txBox="1"/>
          <p:nvPr/>
        </p:nvSpPr>
        <p:spPr>
          <a:xfrm>
            <a:off x="1529550" y="374113"/>
            <a:ext cx="60849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Contenido pregrabado</a:t>
            </a:r>
            <a:endParaRPr b="1" sz="4000">
              <a:solidFill>
                <a:srgbClr val="EAFF6A"/>
              </a:solidFill>
              <a:latin typeface="DM Sans"/>
              <a:ea typeface="DM Sans"/>
              <a:cs typeface="DM Sans"/>
              <a:sym typeface="DM Sans"/>
            </a:endParaRPr>
          </a:p>
        </p:txBody>
      </p:sp>
      <p:sp>
        <p:nvSpPr>
          <p:cNvPr id="181" name="Google Shape;181;p27"/>
          <p:cNvSpPr txBox="1"/>
          <p:nvPr/>
        </p:nvSpPr>
        <p:spPr>
          <a:xfrm>
            <a:off x="1189225" y="1916575"/>
            <a:ext cx="6784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Si en algún momento quieres buscar un fragmento de contenido pregrabado y no recuerdas dónde hacerlo, puedes consultar </a:t>
            </a:r>
            <a:r>
              <a:rPr b="1" lang="es" sz="2000" u="sng">
                <a:solidFill>
                  <a:schemeClr val="hlink"/>
                </a:solidFill>
                <a:latin typeface="DM Sans"/>
                <a:ea typeface="DM Sans"/>
                <a:cs typeface="DM Sans"/>
                <a:sym typeface="DM Sans"/>
                <a:hlinkClick r:id="rId3"/>
              </a:rPr>
              <a:t>este resumen</a:t>
            </a:r>
            <a:r>
              <a:rPr b="1" lang="es" sz="2000">
                <a:solidFill>
                  <a:schemeClr val="lt1"/>
                </a:solidFill>
                <a:latin typeface="DM Sans"/>
                <a:ea typeface="DM Sans"/>
                <a:cs typeface="DM Sans"/>
                <a:sym typeface="DM Sans"/>
              </a:rPr>
              <a:t>. Luego, podrás ir directo a buscar el video o podcast que necesites.</a:t>
            </a:r>
            <a:endParaRPr b="1" sz="2000">
              <a:solidFill>
                <a:srgbClr val="DEFC52"/>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nvSpPr>
        <p:spPr>
          <a:xfrm>
            <a:off x="1461300" y="17867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187" name="Google Shape;187;p28"/>
          <p:cNvSpPr txBox="1"/>
          <p:nvPr/>
        </p:nvSpPr>
        <p:spPr>
          <a:xfrm>
            <a:off x="2998200" y="2556375"/>
            <a:ext cx="31476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FFFFFF"/>
                </a:solidFill>
                <a:latin typeface="DM Sans"/>
                <a:ea typeface="DM Sans"/>
                <a:cs typeface="DM Sans"/>
                <a:sym typeface="DM Sans"/>
              </a:rPr>
              <a:t>Te invitamos a dejar tu pregunta a través de/del</a:t>
            </a:r>
            <a:r>
              <a:rPr lang="es" sz="2000">
                <a:solidFill>
                  <a:srgbClr val="83AEFB"/>
                </a:solidFill>
                <a:latin typeface="DM Sans"/>
                <a:ea typeface="DM Sans"/>
                <a:cs typeface="DM Sans"/>
                <a:sym typeface="DM Sans"/>
              </a:rPr>
              <a:t> </a:t>
            </a:r>
            <a:r>
              <a:rPr lang="es" sz="2000" u="sng">
                <a:solidFill>
                  <a:srgbClr val="83AEFB"/>
                </a:solidFill>
                <a:latin typeface="DM Sans"/>
                <a:ea typeface="DM Sans"/>
                <a:cs typeface="DM Sans"/>
                <a:sym typeface="DM Sans"/>
              </a:rPr>
              <a:t> chat</a:t>
            </a:r>
            <a:endParaRPr b="0" i="0" sz="2000" u="sng" cap="none" strike="noStrike">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29"/>
          <p:cNvGrpSpPr/>
          <p:nvPr/>
        </p:nvGrpSpPr>
        <p:grpSpPr>
          <a:xfrm>
            <a:off x="4202551" y="1088764"/>
            <a:ext cx="738900" cy="738974"/>
            <a:chOff x="974706" y="2467173"/>
            <a:chExt cx="738900" cy="738900"/>
          </a:xfrm>
        </p:grpSpPr>
        <p:sp>
          <p:nvSpPr>
            <p:cNvPr id="193" name="Google Shape;193;p29"/>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195" name="Google Shape;195;p29"/>
          <p:cNvSpPr txBox="1"/>
          <p:nvPr/>
        </p:nvSpPr>
        <p:spPr>
          <a:xfrm>
            <a:off x="1547025"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 </a:t>
            </a:r>
            <a:r>
              <a:rPr b="1" lang="es" sz="4000">
                <a:solidFill>
                  <a:schemeClr val="dk1"/>
                </a:solidFill>
                <a:latin typeface="DM Sans"/>
                <a:ea typeface="DM Sans"/>
                <a:cs typeface="DM Sans"/>
                <a:sym typeface="DM Sans"/>
              </a:rPr>
              <a:t>microdesafío</a:t>
            </a:r>
            <a:endParaRPr b="1" sz="4000">
              <a:solidFill>
                <a:schemeClr val="dk1"/>
              </a:solidFill>
              <a:highlight>
                <a:srgbClr val="EAFF6A"/>
              </a:highlight>
              <a:latin typeface="DM Sans"/>
              <a:ea typeface="DM Sans"/>
              <a:cs typeface="DM Sans"/>
              <a:sym typeface="DM Sans"/>
            </a:endParaRPr>
          </a:p>
        </p:txBody>
      </p:sp>
      <p:sp>
        <p:nvSpPr>
          <p:cNvPr id="196" name="Google Shape;196;p29"/>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¡Vamos a recuperar lo trabajado durante la semana! </a:t>
            </a:r>
            <a:endParaRPr sz="2000">
              <a:solidFill>
                <a:srgbClr val="999999"/>
              </a:solidFill>
              <a:latin typeface="DM Sans"/>
              <a:ea typeface="DM Sans"/>
              <a:cs typeface="DM Sans"/>
              <a:sym typeface="DM Sans"/>
            </a:endParaRPr>
          </a:p>
        </p:txBody>
      </p:sp>
      <p:sp>
        <p:nvSpPr>
          <p:cNvPr id="197" name="Google Shape;197;p29"/>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rgbClr val="83AEFB"/>
                </a:solidFill>
                <a:latin typeface="DM Sans"/>
                <a:ea typeface="DM Sans"/>
                <a:cs typeface="DM Sans"/>
                <a:sym typeface="DM Sans"/>
              </a:rPr>
              <a:t>Duración</a:t>
            </a:r>
            <a:r>
              <a:rPr lang="es" sz="1800">
                <a:solidFill>
                  <a:srgbClr val="83AEFB"/>
                </a:solidFill>
                <a:latin typeface="DM Sans"/>
                <a:ea typeface="DM Sans"/>
                <a:cs typeface="DM Sans"/>
                <a:sym typeface="DM Sans"/>
              </a:rPr>
              <a:t>: </a:t>
            </a:r>
            <a:r>
              <a:rPr b="1" lang="es" sz="1800">
                <a:solidFill>
                  <a:srgbClr val="83AEFB"/>
                </a:solidFill>
                <a:latin typeface="DM Sans"/>
                <a:ea typeface="DM Sans"/>
                <a:cs typeface="DM Sans"/>
                <a:sym typeface="DM Sans"/>
              </a:rPr>
              <a:t>5 </a:t>
            </a:r>
            <a:r>
              <a:rPr b="1" lang="es" sz="1800">
                <a:solidFill>
                  <a:srgbClr val="83AEFB"/>
                </a:solidFill>
                <a:latin typeface="DM Sans"/>
                <a:ea typeface="DM Sans"/>
                <a:cs typeface="DM Sans"/>
                <a:sym typeface="DM Sans"/>
              </a:rPr>
              <a:t>minutos</a:t>
            </a:r>
            <a:r>
              <a:rPr lang="es" sz="1800">
                <a:solidFill>
                  <a:srgbClr val="83AEFB"/>
                </a:solidFill>
                <a:latin typeface="DM Sans"/>
                <a:ea typeface="DM Sans"/>
                <a:cs typeface="DM Sans"/>
                <a:sym typeface="DM Sans"/>
              </a:rPr>
              <a:t>.</a:t>
            </a:r>
            <a:endParaRPr sz="1800">
              <a:solidFill>
                <a:srgbClr val="83AEFB"/>
              </a:solidFill>
              <a:latin typeface="DM Sans"/>
              <a:ea typeface="DM Sans"/>
              <a:cs typeface="DM Sans"/>
              <a:sym typeface="DM Sans"/>
            </a:endParaRPr>
          </a:p>
        </p:txBody>
      </p:sp>
      <p:grpSp>
        <p:nvGrpSpPr>
          <p:cNvPr id="198" name="Google Shape;198;p29"/>
          <p:cNvGrpSpPr/>
          <p:nvPr/>
        </p:nvGrpSpPr>
        <p:grpSpPr>
          <a:xfrm>
            <a:off x="0" y="-7400"/>
            <a:ext cx="9143925" cy="44400"/>
            <a:chOff x="0" y="-7400"/>
            <a:chExt cx="9143925" cy="44400"/>
          </a:xfrm>
        </p:grpSpPr>
        <p:sp>
          <p:nvSpPr>
            <p:cNvPr id="199" name="Google Shape;199;p29"/>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200" name="Google Shape;200;p29"/>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30"/>
          <p:cNvGrpSpPr/>
          <p:nvPr/>
        </p:nvGrpSpPr>
        <p:grpSpPr>
          <a:xfrm>
            <a:off x="475504" y="468235"/>
            <a:ext cx="431074" cy="431148"/>
            <a:chOff x="974706" y="2467173"/>
            <a:chExt cx="738900" cy="738900"/>
          </a:xfrm>
        </p:grpSpPr>
        <p:sp>
          <p:nvSpPr>
            <p:cNvPr id="206" name="Google Shape;206;p30"/>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08" name="Google Shape;208;p30"/>
          <p:cNvSpPr txBox="1"/>
          <p:nvPr/>
        </p:nvSpPr>
        <p:spPr>
          <a:xfrm>
            <a:off x="533950" y="2078675"/>
            <a:ext cx="6940500" cy="195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dk1"/>
                </a:solidFill>
                <a:latin typeface="DM Sans"/>
                <a:ea typeface="DM Sans"/>
                <a:cs typeface="DM Sans"/>
                <a:sym typeface="DM Sans"/>
              </a:rPr>
              <a:t>Descripción de la actividad.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0"/>
              </a:spcAft>
              <a:buClr>
                <a:schemeClr val="accent4"/>
              </a:buClr>
              <a:buSzPts val="1350"/>
              <a:buFont typeface="DM Sans"/>
              <a:buAutoNum type="arabicPeriod"/>
            </a:pPr>
            <a:r>
              <a:rPr lang="es" sz="1350">
                <a:solidFill>
                  <a:schemeClr val="dk1"/>
                </a:solidFill>
                <a:latin typeface="DM Sans"/>
                <a:ea typeface="DM Sans"/>
                <a:cs typeface="DM Sans"/>
                <a:sym typeface="DM Sans"/>
              </a:rPr>
              <a:t>Hacer una clase fácil, como Alumno, con nombre y nota, con un método imprimir().</a:t>
            </a:r>
            <a:endParaRPr>
              <a:solidFill>
                <a:schemeClr val="dk1"/>
              </a:solidFill>
            </a:endParaRPr>
          </a:p>
          <a:p>
            <a:pPr indent="-314325" lvl="0" marL="457200" rtl="0" algn="just">
              <a:lnSpc>
                <a:spcPct val="150000"/>
              </a:lnSpc>
              <a:spcBef>
                <a:spcPts val="0"/>
              </a:spcBef>
              <a:spcAft>
                <a:spcPts val="0"/>
              </a:spcAft>
              <a:buClr>
                <a:schemeClr val="accent4"/>
              </a:buClr>
              <a:buSzPts val="1350"/>
              <a:buFont typeface="DM Sans"/>
              <a:buAutoNum type="arabicPeriod"/>
            </a:pPr>
            <a:r>
              <a:rPr lang="es" sz="1350">
                <a:solidFill>
                  <a:schemeClr val="dk1"/>
                </a:solidFill>
                <a:latin typeface="DM Sans"/>
                <a:ea typeface="DM Sans"/>
                <a:cs typeface="DM Sans"/>
                <a:sym typeface="DM Sans"/>
              </a:rPr>
              <a:t>Crear una instancia de Alumno, mostrando sus datos y llamando al método desde otro módulo.</a:t>
            </a:r>
            <a:endParaRPr b="1" sz="1350">
              <a:latin typeface="DM Sans"/>
              <a:ea typeface="DM Sans"/>
              <a:cs typeface="DM Sans"/>
              <a:sym typeface="DM Sans"/>
            </a:endParaRPr>
          </a:p>
        </p:txBody>
      </p:sp>
      <p:sp>
        <p:nvSpPr>
          <p:cNvPr id="209" name="Google Shape;209;p3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 p</a:t>
            </a:r>
            <a:r>
              <a:rPr b="1" lang="es" sz="4000">
                <a:solidFill>
                  <a:schemeClr val="dk1"/>
                </a:solidFill>
                <a:latin typeface="DM Sans"/>
                <a:ea typeface="DM Sans"/>
                <a:cs typeface="DM Sans"/>
                <a:sym typeface="DM Sans"/>
              </a:rPr>
              <a:t>rimer módulo</a:t>
            </a:r>
            <a:endParaRPr b="1" sz="4000">
              <a:solidFill>
                <a:schemeClr val="dk1"/>
              </a:solidFill>
              <a:latin typeface="DM Sans"/>
              <a:ea typeface="DM Sans"/>
              <a:cs typeface="DM Sans"/>
              <a:sym typeface="DM Sans"/>
            </a:endParaRPr>
          </a:p>
        </p:txBody>
      </p:sp>
      <p:pic>
        <p:nvPicPr>
          <p:cNvPr id="210" name="Google Shape;210;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1" name="Google Shape;211;p30"/>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PUESTA EN COMÚN - MICRODESAFÍO</a:t>
            </a:r>
            <a:endParaRPr>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nvSpPr>
        <p:spPr>
          <a:xfrm>
            <a:off x="501450" y="2248500"/>
            <a:ext cx="785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latin typeface="DM Sans"/>
                <a:ea typeface="DM Sans"/>
                <a:cs typeface="DM Sans"/>
                <a:sym typeface="DM Sans"/>
              </a:rPr>
              <a:t>Creación y uso de un módulo creado por nosotros.</a:t>
            </a:r>
            <a:endParaRPr sz="1500">
              <a:latin typeface="DM Sans"/>
              <a:ea typeface="DM Sans"/>
              <a:cs typeface="DM Sans"/>
              <a:sym typeface="DM Sans"/>
            </a:endParaRPr>
          </a:p>
        </p:txBody>
      </p:sp>
      <p:sp>
        <p:nvSpPr>
          <p:cNvPr id="217" name="Google Shape;217;p31"/>
          <p:cNvSpPr txBox="1"/>
          <p:nvPr/>
        </p:nvSpPr>
        <p:spPr>
          <a:xfrm>
            <a:off x="501450" y="1615575"/>
            <a:ext cx="6653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rgbClr val="999999"/>
                </a:solidFill>
                <a:latin typeface="DM Sans"/>
                <a:ea typeface="DM Sans"/>
                <a:cs typeface="DM Sans"/>
                <a:sym typeface="DM Sans"/>
              </a:rPr>
              <a:t>¿Qué aprendimos?</a:t>
            </a:r>
            <a:endParaRPr sz="1350">
              <a:solidFill>
                <a:srgbClr val="999999"/>
              </a:solidFill>
              <a:latin typeface="DM Sans"/>
              <a:ea typeface="DM Sans"/>
              <a:cs typeface="DM Sans"/>
              <a:sym typeface="DM Sans"/>
            </a:endParaRPr>
          </a:p>
        </p:txBody>
      </p:sp>
      <p:sp>
        <p:nvSpPr>
          <p:cNvPr id="218" name="Google Shape;218;p31"/>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RESULTADOS - MICRODESAFÍO</a:t>
            </a:r>
            <a:endParaRPr>
              <a:latin typeface="DM Sans"/>
              <a:ea typeface="DM Sans"/>
              <a:cs typeface="DM Sans"/>
              <a:sym typeface="DM Sans"/>
            </a:endParaRPr>
          </a:p>
        </p:txBody>
      </p:sp>
      <p:sp>
        <p:nvSpPr>
          <p:cNvPr id="219" name="Google Shape;219;p31"/>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 módulo</a:t>
            </a:r>
            <a:endParaRPr b="1" sz="3500">
              <a:solidFill>
                <a:schemeClr val="dk1"/>
              </a:solidFill>
              <a:latin typeface="DM Sans"/>
              <a:ea typeface="DM Sans"/>
              <a:cs typeface="DM Sans"/>
              <a:sym typeface="DM Sans"/>
            </a:endParaRPr>
          </a:p>
        </p:txBody>
      </p:sp>
      <p:grpSp>
        <p:nvGrpSpPr>
          <p:cNvPr id="220" name="Google Shape;220;p31"/>
          <p:cNvGrpSpPr/>
          <p:nvPr/>
        </p:nvGrpSpPr>
        <p:grpSpPr>
          <a:xfrm>
            <a:off x="475504" y="468235"/>
            <a:ext cx="431074" cy="431148"/>
            <a:chOff x="974706" y="2467173"/>
            <a:chExt cx="738900" cy="738900"/>
          </a:xfrm>
        </p:grpSpPr>
        <p:sp>
          <p:nvSpPr>
            <p:cNvPr id="221" name="Google Shape;221;p31"/>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nvSpPr>
        <p:spPr>
          <a:xfrm>
            <a:off x="1905000" y="2202300"/>
            <a:ext cx="5372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¡Buen trabajo! </a:t>
            </a:r>
            <a:r>
              <a:rPr b="1" lang="es" sz="3500">
                <a:solidFill>
                  <a:schemeClr val="dk1"/>
                </a:solidFill>
                <a:latin typeface="DM Sans"/>
                <a:ea typeface="DM Sans"/>
                <a:cs typeface="DM Sans"/>
                <a:sym typeface="DM Sans"/>
              </a:rPr>
              <a:t>😎</a:t>
            </a:r>
            <a:endParaRPr sz="3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pSp>
        <p:nvGrpSpPr>
          <p:cNvPr id="232" name="Google Shape;232;p33"/>
          <p:cNvGrpSpPr/>
          <p:nvPr/>
        </p:nvGrpSpPr>
        <p:grpSpPr>
          <a:xfrm>
            <a:off x="4202556" y="994173"/>
            <a:ext cx="738900" cy="738900"/>
            <a:chOff x="974706" y="2467173"/>
            <a:chExt cx="738900" cy="738900"/>
          </a:xfrm>
        </p:grpSpPr>
        <p:sp>
          <p:nvSpPr>
            <p:cNvPr id="233" name="Google Shape;233;p3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35" name="Google Shape;235;p3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Edad</a:t>
            </a:r>
            <a:r>
              <a:rPr b="1" lang="es" sz="4000">
                <a:solidFill>
                  <a:schemeClr val="dk1"/>
                </a:solidFill>
                <a:latin typeface="DM Sans"/>
                <a:ea typeface="DM Sans"/>
                <a:cs typeface="DM Sans"/>
                <a:sym typeface="DM Sans"/>
              </a:rPr>
              <a:t> y </a:t>
            </a:r>
            <a:r>
              <a:rPr b="1" lang="es" sz="4000">
                <a:solidFill>
                  <a:schemeClr val="dk1"/>
                </a:solidFill>
                <a:latin typeface="DM Sans"/>
                <a:ea typeface="DM Sans"/>
                <a:cs typeface="DM Sans"/>
                <a:sym typeface="DM Sans"/>
              </a:rPr>
              <a:t>precisión</a:t>
            </a:r>
            <a:endParaRPr b="1" sz="4000">
              <a:solidFill>
                <a:schemeClr val="dk1"/>
              </a:solidFill>
              <a:highlight>
                <a:srgbClr val="EAFF6A"/>
              </a:highlight>
              <a:latin typeface="DM Sans"/>
              <a:ea typeface="DM Sans"/>
              <a:cs typeface="DM Sans"/>
              <a:sym typeface="DM Sans"/>
            </a:endParaRPr>
          </a:p>
        </p:txBody>
      </p:sp>
      <p:sp>
        <p:nvSpPr>
          <p:cNvPr id="236" name="Google Shape;236;p33"/>
          <p:cNvSpPr txBox="1"/>
          <p:nvPr/>
        </p:nvSpPr>
        <p:spPr>
          <a:xfrm>
            <a:off x="987263" y="38185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10 min</a:t>
            </a:r>
            <a:endParaRPr b="1" sz="2000">
              <a:solidFill>
                <a:schemeClr val="dk2"/>
              </a:solidFill>
              <a:latin typeface="DM Sans"/>
              <a:ea typeface="DM Sans"/>
              <a:cs typeface="DM Sans"/>
              <a:sym typeface="DM Sans"/>
            </a:endParaRPr>
          </a:p>
        </p:txBody>
      </p:sp>
      <p:grpSp>
        <p:nvGrpSpPr>
          <p:cNvPr id="237" name="Google Shape;237;p33"/>
          <p:cNvGrpSpPr/>
          <p:nvPr/>
        </p:nvGrpSpPr>
        <p:grpSpPr>
          <a:xfrm>
            <a:off x="0" y="-7400"/>
            <a:ext cx="9143925" cy="44400"/>
            <a:chOff x="0" y="-7400"/>
            <a:chExt cx="9143925" cy="44400"/>
          </a:xfrm>
        </p:grpSpPr>
        <p:sp>
          <p:nvSpPr>
            <p:cNvPr id="238" name="Google Shape;238;p33"/>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239" name="Google Shape;239;p33"/>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 name="Shape 49"/>
        <p:cNvGrpSpPr/>
        <p:nvPr/>
      </p:nvGrpSpPr>
      <p:grpSpPr>
        <a:xfrm>
          <a:off x="0" y="0"/>
          <a:ext cx="0" cy="0"/>
          <a:chOff x="0" y="0"/>
          <a:chExt cx="0" cy="0"/>
        </a:xfrm>
      </p:grpSpPr>
      <p:sp>
        <p:nvSpPr>
          <p:cNvPr id="50" name="Google Shape;50;p16"/>
          <p:cNvSpPr txBox="1"/>
          <p:nvPr/>
        </p:nvSpPr>
        <p:spPr>
          <a:xfrm>
            <a:off x="1461300" y="6252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Hoy jugaremos con…</a:t>
            </a:r>
            <a:endParaRPr b="1" i="0" sz="4000" u="none" cap="none" strike="noStrike">
              <a:solidFill>
                <a:schemeClr val="dk1"/>
              </a:solidFill>
              <a:latin typeface="DM Sans"/>
              <a:ea typeface="DM Sans"/>
              <a:cs typeface="DM Sans"/>
              <a:sym typeface="DM Sans"/>
            </a:endParaRPr>
          </a:p>
        </p:txBody>
      </p:sp>
      <p:pic>
        <p:nvPicPr>
          <p:cNvPr id="51" name="Google Shape;51;p16"/>
          <p:cNvPicPr preferRelativeResize="0"/>
          <p:nvPr/>
        </p:nvPicPr>
        <p:blipFill>
          <a:blip r:embed="rId3">
            <a:alphaModFix/>
          </a:blip>
          <a:stretch>
            <a:fillRect/>
          </a:stretch>
        </p:blipFill>
        <p:spPr>
          <a:xfrm>
            <a:off x="1483525" y="834488"/>
            <a:ext cx="6176937" cy="3474527"/>
          </a:xfrm>
          <a:prstGeom prst="rect">
            <a:avLst/>
          </a:prstGeom>
          <a:noFill/>
          <a:ln>
            <a:noFill/>
          </a:ln>
        </p:spPr>
      </p:pic>
      <p:sp>
        <p:nvSpPr>
          <p:cNvPr id="52" name="Google Shape;52;p16"/>
          <p:cNvSpPr txBox="1"/>
          <p:nvPr/>
        </p:nvSpPr>
        <p:spPr>
          <a:xfrm>
            <a:off x="116000" y="3961500"/>
            <a:ext cx="865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2000">
                <a:solidFill>
                  <a:schemeClr val="dk1"/>
                </a:solidFill>
                <a:latin typeface="DM Sans"/>
                <a:ea typeface="DM Sans"/>
                <a:cs typeface="DM Sans"/>
                <a:sym typeface="DM Sans"/>
              </a:rPr>
              <a:t>Puedes descargar la app en tu</a:t>
            </a:r>
            <a:endParaRPr b="1" sz="2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2000">
                <a:solidFill>
                  <a:schemeClr val="dk1"/>
                </a:solidFill>
                <a:latin typeface="DM Sans"/>
                <a:ea typeface="DM Sans"/>
                <a:cs typeface="DM Sans"/>
                <a:sym typeface="DM Sans"/>
              </a:rPr>
              <a:t>teléfono celular o jugar online…</a:t>
            </a:r>
            <a:endParaRPr b="1" sz="2000">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pSp>
        <p:nvGrpSpPr>
          <p:cNvPr id="244" name="Google Shape;244;p34"/>
          <p:cNvGrpSpPr/>
          <p:nvPr/>
        </p:nvGrpSpPr>
        <p:grpSpPr>
          <a:xfrm>
            <a:off x="457347" y="468297"/>
            <a:ext cx="431074" cy="431074"/>
            <a:chOff x="974706" y="2467173"/>
            <a:chExt cx="738900" cy="738900"/>
          </a:xfrm>
        </p:grpSpPr>
        <p:sp>
          <p:nvSpPr>
            <p:cNvPr id="245" name="Google Shape;245;p3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47" name="Google Shape;247;p34"/>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Edad y </a:t>
            </a:r>
            <a:r>
              <a:rPr b="1" lang="es" sz="4000">
                <a:solidFill>
                  <a:schemeClr val="dk1"/>
                </a:solidFill>
                <a:latin typeface="DM Sans"/>
                <a:ea typeface="DM Sans"/>
                <a:cs typeface="DM Sans"/>
                <a:sym typeface="DM Sans"/>
              </a:rPr>
              <a:t>precisión</a:t>
            </a:r>
            <a:endParaRPr b="1" sz="4000">
              <a:solidFill>
                <a:schemeClr val="dk1"/>
              </a:solidFill>
              <a:highlight>
                <a:schemeClr val="accent6"/>
              </a:highlight>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248" name="Google Shape;248;p3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9" name="Google Shape;249;p34"/>
          <p:cNvSpPr txBox="1"/>
          <p:nvPr/>
        </p:nvSpPr>
        <p:spPr>
          <a:xfrm>
            <a:off x="501450" y="2083150"/>
            <a:ext cx="7111500" cy="157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lnSpc>
                <a:spcPct val="135714"/>
              </a:lnSpc>
              <a:spcBef>
                <a:spcPts val="0"/>
              </a:spcBef>
              <a:spcAft>
                <a:spcPts val="0"/>
              </a:spcAft>
              <a:buNone/>
            </a:pPr>
            <a:r>
              <a:rPr lang="es" sz="1350">
                <a:latin typeface="DM Sans"/>
                <a:ea typeface="DM Sans"/>
                <a:cs typeface="DM Sans"/>
                <a:sym typeface="DM Sans"/>
              </a:rPr>
              <a:t>Calcula tu edad con la mayor precisión posible y cuántos segundos </a:t>
            </a:r>
            <a:r>
              <a:rPr lang="es" sz="1350">
                <a:solidFill>
                  <a:schemeClr val="dk1"/>
                </a:solidFill>
                <a:latin typeface="DM Sans"/>
                <a:ea typeface="DM Sans"/>
                <a:cs typeface="DM Sans"/>
                <a:sym typeface="DM Sans"/>
              </a:rPr>
              <a:t>faltan para tu cumpleaños</a:t>
            </a:r>
            <a:r>
              <a:rPr lang="es" sz="1350">
                <a:latin typeface="DM Sans"/>
                <a:ea typeface="DM Sans"/>
                <a:cs typeface="DM Sans"/>
                <a:sym typeface="DM Sans"/>
              </a:rPr>
              <a:t>. Utiliza un módulo llamado</a:t>
            </a:r>
            <a:r>
              <a:rPr b="1" lang="es" sz="1350">
                <a:latin typeface="DM Sans"/>
                <a:ea typeface="DM Sans"/>
                <a:cs typeface="DM Sans"/>
                <a:sym typeface="DM Sans"/>
              </a:rPr>
              <a:t> fechas.py.</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50" name="Google Shape;250;p3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a:t>
            </a:r>
            <a:endParaRPr>
              <a:latin typeface="DM Sans"/>
              <a:ea typeface="DM Sans"/>
              <a:cs typeface="DM Sans"/>
              <a:sym typeface="DM Sans"/>
            </a:endParaRPr>
          </a:p>
        </p:txBody>
      </p:sp>
      <p:pic>
        <p:nvPicPr>
          <p:cNvPr id="251" name="Google Shape;251;p34"/>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57" name="Google Shape;257;p35"/>
          <p:cNvGrpSpPr/>
          <p:nvPr/>
        </p:nvGrpSpPr>
        <p:grpSpPr>
          <a:xfrm>
            <a:off x="4243306" y="1320073"/>
            <a:ext cx="738900" cy="738900"/>
            <a:chOff x="974706" y="2467173"/>
            <a:chExt cx="738900" cy="738900"/>
          </a:xfrm>
        </p:grpSpPr>
        <p:sp>
          <p:nvSpPr>
            <p:cNvPr id="258" name="Google Shape;258;p3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5"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260" name="Google Shape;260;p35"/>
          <p:cNvSpPr txBox="1"/>
          <p:nvPr/>
        </p:nvSpPr>
        <p:spPr>
          <a:xfrm>
            <a:off x="1502050" y="24067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a:t>
            </a:r>
            <a:endParaRPr b="1" sz="4000">
              <a:solidFill>
                <a:schemeClr val="dk1"/>
              </a:solidFill>
              <a:highlight>
                <a:srgbClr val="EAFF6A"/>
              </a:highlight>
              <a:latin typeface="DM Sans"/>
              <a:ea typeface="DM Sans"/>
              <a:cs typeface="DM Sans"/>
              <a:sym typeface="DM Sans"/>
            </a:endParaRPr>
          </a:p>
        </p:txBody>
      </p:sp>
      <p:sp>
        <p:nvSpPr>
          <p:cNvPr id="261" name="Google Shape;261;p35"/>
          <p:cNvSpPr txBox="1"/>
          <p:nvPr/>
        </p:nvSpPr>
        <p:spPr>
          <a:xfrm>
            <a:off x="2179625" y="3493500"/>
            <a:ext cx="50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5 min</a:t>
            </a:r>
            <a:endParaRPr b="1" sz="2000">
              <a:solidFill>
                <a:schemeClr val="dk2"/>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nvSpPr>
        <p:spPr>
          <a:xfrm>
            <a:off x="1447300" y="537575"/>
            <a:ext cx="71694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Ejemplo en </a:t>
            </a:r>
            <a:r>
              <a:rPr b="1" lang="es" sz="3500">
                <a:solidFill>
                  <a:schemeClr val="dk1"/>
                </a:solidFill>
                <a:latin typeface="DM Sans"/>
                <a:ea typeface="DM Sans"/>
                <a:cs typeface="DM Sans"/>
                <a:sym typeface="DM Sans"/>
              </a:rPr>
              <a:t>vivo</a:t>
            </a:r>
            <a:r>
              <a:rPr b="1" lang="es" sz="3500">
                <a:solidFill>
                  <a:schemeClr val="dk1"/>
                </a:solidFill>
                <a:latin typeface="DM Sans"/>
                <a:ea typeface="DM Sans"/>
                <a:cs typeface="DM Sans"/>
                <a:sym typeface="DM Sans"/>
              </a:rPr>
              <a:t>: Redistribuyamos</a:t>
            </a:r>
            <a:endParaRPr b="1" sz="3500">
              <a:solidFill>
                <a:schemeClr val="dk1"/>
              </a:solidFill>
              <a:latin typeface="DM Sans"/>
              <a:ea typeface="DM Sans"/>
              <a:cs typeface="DM Sans"/>
              <a:sym typeface="DM Sans"/>
            </a:endParaRPr>
          </a:p>
        </p:txBody>
      </p:sp>
      <p:sp>
        <p:nvSpPr>
          <p:cNvPr id="267" name="Google Shape;267;p36"/>
          <p:cNvSpPr txBox="1"/>
          <p:nvPr/>
        </p:nvSpPr>
        <p:spPr>
          <a:xfrm>
            <a:off x="475500" y="1603450"/>
            <a:ext cx="7169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Usando los módulos del microdesafio 08 y la actividad “edad y precisión” genera un paquete redistribuíble.</a:t>
            </a:r>
            <a:endParaRPr b="1" sz="2500">
              <a:solidFill>
                <a:srgbClr val="B7B7B7"/>
              </a:solidFill>
              <a:latin typeface="Helvetica Neue"/>
              <a:ea typeface="Helvetica Neue"/>
              <a:cs typeface="Helvetica Neue"/>
              <a:sym typeface="Helvetica Neue"/>
            </a:endParaRPr>
          </a:p>
        </p:txBody>
      </p:sp>
      <p:grpSp>
        <p:nvGrpSpPr>
          <p:cNvPr id="268" name="Google Shape;268;p36"/>
          <p:cNvGrpSpPr/>
          <p:nvPr/>
        </p:nvGrpSpPr>
        <p:grpSpPr>
          <a:xfrm>
            <a:off x="475501" y="468273"/>
            <a:ext cx="738900" cy="738900"/>
            <a:chOff x="473351" y="619523"/>
            <a:chExt cx="738900" cy="738900"/>
          </a:xfrm>
        </p:grpSpPr>
        <p:sp>
          <p:nvSpPr>
            <p:cNvPr id="269" name="Google Shape;269;p36"/>
            <p:cNvSpPr/>
            <p:nvPr/>
          </p:nvSpPr>
          <p:spPr>
            <a:xfrm>
              <a:off x="473351" y="61952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71" name="Google Shape;271;p36"/>
          <p:cNvSpPr txBox="1"/>
          <p:nvPr/>
        </p:nvSpPr>
        <p:spPr>
          <a:xfrm>
            <a:off x="505775" y="34813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10 minutos</a:t>
            </a:r>
            <a:endParaRPr b="1" sz="2000">
              <a:solidFill>
                <a:schemeClr val="dk2"/>
              </a:solidFill>
              <a:latin typeface="DM Sans"/>
              <a:ea typeface="DM Sans"/>
              <a:cs typeface="DM Sans"/>
              <a:sym typeface="DM Sans"/>
            </a:endParaRPr>
          </a:p>
        </p:txBody>
      </p:sp>
      <p:grpSp>
        <p:nvGrpSpPr>
          <p:cNvPr id="272" name="Google Shape;272;p36"/>
          <p:cNvGrpSpPr/>
          <p:nvPr/>
        </p:nvGrpSpPr>
        <p:grpSpPr>
          <a:xfrm>
            <a:off x="0" y="-7400"/>
            <a:ext cx="9143925" cy="44400"/>
            <a:chOff x="0" y="-7400"/>
            <a:chExt cx="9143925" cy="44400"/>
          </a:xfrm>
        </p:grpSpPr>
        <p:sp>
          <p:nvSpPr>
            <p:cNvPr id="273" name="Google Shape;273;p36"/>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274" name="Google Shape;274;p36"/>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pSp>
        <p:nvGrpSpPr>
          <p:cNvPr id="279" name="Google Shape;279;p37"/>
          <p:cNvGrpSpPr/>
          <p:nvPr/>
        </p:nvGrpSpPr>
        <p:grpSpPr>
          <a:xfrm>
            <a:off x="2172088" y="1852650"/>
            <a:ext cx="197100" cy="197100"/>
            <a:chOff x="2172088" y="1852650"/>
            <a:chExt cx="197100" cy="197100"/>
          </a:xfrm>
        </p:grpSpPr>
        <p:sp>
          <p:nvSpPr>
            <p:cNvPr id="280" name="Google Shape;280;p3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7"/>
          <p:cNvGrpSpPr/>
          <p:nvPr/>
        </p:nvGrpSpPr>
        <p:grpSpPr>
          <a:xfrm>
            <a:off x="2172088" y="2455775"/>
            <a:ext cx="197100" cy="197100"/>
            <a:chOff x="2172088" y="2455775"/>
            <a:chExt cx="197100" cy="197100"/>
          </a:xfrm>
        </p:grpSpPr>
        <p:sp>
          <p:nvSpPr>
            <p:cNvPr id="283" name="Google Shape;283;p3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5" name="Google Shape;285;p37"/>
          <p:cNvCxnSpPr>
            <a:endCxn id="283"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286" name="Google Shape;286;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287" name="Google Shape;287;p37"/>
          <p:cNvSpPr txBox="1"/>
          <p:nvPr/>
        </p:nvSpPr>
        <p:spPr>
          <a:xfrm>
            <a:off x="2690573" y="17314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1:</a:t>
            </a:r>
            <a:r>
              <a:rPr lang="es" sz="1350">
                <a:solidFill>
                  <a:schemeClr val="dk1"/>
                </a:solidFill>
                <a:latin typeface="DM Sans"/>
                <a:ea typeface="DM Sans"/>
                <a:cs typeface="DM Sans"/>
                <a:sym typeface="DM Sans"/>
              </a:rPr>
              <a:t> Crear carpeta del paquete y agregarle el </a:t>
            </a:r>
            <a:r>
              <a:rPr lang="es" sz="1350">
                <a:solidFill>
                  <a:schemeClr val="dk1"/>
                </a:solidFill>
                <a:latin typeface="DM Sans"/>
                <a:ea typeface="DM Sans"/>
                <a:cs typeface="DM Sans"/>
                <a:sym typeface="DM Sans"/>
              </a:rPr>
              <a:t>__init__.py</a:t>
            </a:r>
            <a:endParaRPr sz="1350">
              <a:solidFill>
                <a:schemeClr val="dk1"/>
              </a:solidFill>
              <a:latin typeface="DM Sans"/>
              <a:ea typeface="DM Sans"/>
              <a:cs typeface="DM Sans"/>
              <a:sym typeface="DM Sans"/>
            </a:endParaRPr>
          </a:p>
        </p:txBody>
      </p:sp>
      <p:sp>
        <p:nvSpPr>
          <p:cNvPr id="288" name="Google Shape;288;p37"/>
          <p:cNvSpPr txBox="1"/>
          <p:nvPr/>
        </p:nvSpPr>
        <p:spPr>
          <a:xfrm>
            <a:off x="2690573" y="23345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2.</a:t>
            </a:r>
            <a:r>
              <a:rPr lang="es" sz="1350">
                <a:solidFill>
                  <a:schemeClr val="dk1"/>
                </a:solidFill>
                <a:latin typeface="DM Sans"/>
                <a:ea typeface="DM Sans"/>
                <a:cs typeface="DM Sans"/>
                <a:sym typeface="DM Sans"/>
              </a:rPr>
              <a:t> Crear, agregar a la carpeta los paquetes y/o </a:t>
            </a:r>
            <a:r>
              <a:rPr lang="es" sz="1350">
                <a:solidFill>
                  <a:schemeClr val="dk1"/>
                </a:solidFill>
                <a:latin typeface="DM Sans"/>
                <a:ea typeface="DM Sans"/>
                <a:cs typeface="DM Sans"/>
                <a:sym typeface="DM Sans"/>
              </a:rPr>
              <a:t>módulos</a:t>
            </a:r>
            <a:r>
              <a:rPr lang="es" sz="1350">
                <a:solidFill>
                  <a:schemeClr val="dk1"/>
                </a:solidFill>
                <a:latin typeface="DM Sans"/>
                <a:ea typeface="DM Sans"/>
                <a:cs typeface="DM Sans"/>
                <a:sym typeface="DM Sans"/>
              </a:rPr>
              <a:t> que querramos incluir.</a:t>
            </a:r>
            <a:endParaRPr sz="1350">
              <a:solidFill>
                <a:schemeClr val="dk1"/>
              </a:solidFill>
              <a:latin typeface="DM Sans"/>
              <a:ea typeface="DM Sans"/>
              <a:cs typeface="DM Sans"/>
              <a:sym typeface="DM Sans"/>
            </a:endParaRPr>
          </a:p>
        </p:txBody>
      </p:sp>
      <p:grpSp>
        <p:nvGrpSpPr>
          <p:cNvPr id="289" name="Google Shape;289;p37"/>
          <p:cNvGrpSpPr/>
          <p:nvPr/>
        </p:nvGrpSpPr>
        <p:grpSpPr>
          <a:xfrm>
            <a:off x="2172088" y="3082350"/>
            <a:ext cx="197100" cy="197100"/>
            <a:chOff x="2172088" y="3058775"/>
            <a:chExt cx="197100" cy="197100"/>
          </a:xfrm>
        </p:grpSpPr>
        <p:sp>
          <p:nvSpPr>
            <p:cNvPr id="290" name="Google Shape;290;p3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2" name="Google Shape;292;p37"/>
          <p:cNvCxnSpPr>
            <a:endCxn id="290"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293" name="Google Shape;293;p37"/>
          <p:cNvGrpSpPr/>
          <p:nvPr/>
        </p:nvGrpSpPr>
        <p:grpSpPr>
          <a:xfrm>
            <a:off x="2172088" y="3685475"/>
            <a:ext cx="197100" cy="197100"/>
            <a:chOff x="2172088" y="3661775"/>
            <a:chExt cx="197100" cy="197100"/>
          </a:xfrm>
        </p:grpSpPr>
        <p:sp>
          <p:nvSpPr>
            <p:cNvPr id="294" name="Google Shape;294;p3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6" name="Google Shape;296;p37"/>
          <p:cNvCxnSpPr>
            <a:endCxn id="294"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297" name="Google Shape;297;p37"/>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3:</a:t>
            </a:r>
            <a:r>
              <a:rPr lang="es" sz="1350">
                <a:solidFill>
                  <a:schemeClr val="dk1"/>
                </a:solidFill>
                <a:latin typeface="DM Sans"/>
                <a:ea typeface="DM Sans"/>
                <a:cs typeface="DM Sans"/>
                <a:sym typeface="DM Sans"/>
              </a:rPr>
              <a:t> En la misma </a:t>
            </a:r>
            <a:r>
              <a:rPr lang="es" sz="1350">
                <a:solidFill>
                  <a:schemeClr val="dk1"/>
                </a:solidFill>
                <a:latin typeface="DM Sans"/>
                <a:ea typeface="DM Sans"/>
                <a:cs typeface="DM Sans"/>
                <a:sym typeface="DM Sans"/>
              </a:rPr>
              <a:t>ubicación</a:t>
            </a:r>
            <a:r>
              <a:rPr lang="es" sz="1350">
                <a:solidFill>
                  <a:schemeClr val="dk1"/>
                </a:solidFill>
                <a:latin typeface="DM Sans"/>
                <a:ea typeface="DM Sans"/>
                <a:cs typeface="DM Sans"/>
                <a:sym typeface="DM Sans"/>
              </a:rPr>
              <a:t> donde </a:t>
            </a:r>
            <a:r>
              <a:rPr lang="es" sz="1350">
                <a:solidFill>
                  <a:schemeClr val="dk1"/>
                </a:solidFill>
                <a:latin typeface="DM Sans"/>
                <a:ea typeface="DM Sans"/>
                <a:cs typeface="DM Sans"/>
                <a:sym typeface="DM Sans"/>
              </a:rPr>
              <a:t>está</a:t>
            </a:r>
            <a:r>
              <a:rPr lang="es" sz="1350">
                <a:solidFill>
                  <a:schemeClr val="dk1"/>
                </a:solidFill>
                <a:latin typeface="DM Sans"/>
                <a:ea typeface="DM Sans"/>
                <a:cs typeface="DM Sans"/>
                <a:sym typeface="DM Sans"/>
              </a:rPr>
              <a:t> el paquete que creamos, generar el archivo setup.py</a:t>
            </a:r>
            <a:endParaRPr sz="1350">
              <a:solidFill>
                <a:schemeClr val="dk1"/>
              </a:solidFill>
              <a:latin typeface="DM Sans"/>
              <a:ea typeface="DM Sans"/>
              <a:cs typeface="DM Sans"/>
              <a:sym typeface="DM Sans"/>
            </a:endParaRPr>
          </a:p>
        </p:txBody>
      </p:sp>
      <p:sp>
        <p:nvSpPr>
          <p:cNvPr id="298" name="Google Shape;298;p37"/>
          <p:cNvSpPr txBox="1"/>
          <p:nvPr/>
        </p:nvSpPr>
        <p:spPr>
          <a:xfrm>
            <a:off x="2690573" y="35878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4:</a:t>
            </a:r>
            <a:r>
              <a:rPr lang="es" sz="1350">
                <a:solidFill>
                  <a:schemeClr val="dk1"/>
                </a:solidFill>
                <a:latin typeface="DM Sans"/>
                <a:ea typeface="DM Sans"/>
                <a:cs typeface="DM Sans"/>
                <a:sym typeface="DM Sans"/>
              </a:rPr>
              <a:t> Ubicado en la terminal en el lugar donde se encuentran el paquete y el setup ejecutar “python setup.py sdist”</a:t>
            </a:r>
            <a:endParaRPr sz="135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04" name="Google Shape;304;p38"/>
          <p:cNvSpPr txBox="1"/>
          <p:nvPr/>
        </p:nvSpPr>
        <p:spPr>
          <a:xfrm>
            <a:off x="2809200" y="2971950"/>
            <a:ext cx="352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10 minutos volvemos!</a:t>
            </a:r>
            <a:endParaRPr sz="2000">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pSp>
        <p:nvGrpSpPr>
          <p:cNvPr id="309" name="Google Shape;309;p39"/>
          <p:cNvGrpSpPr/>
          <p:nvPr/>
        </p:nvGrpSpPr>
        <p:grpSpPr>
          <a:xfrm>
            <a:off x="4202556" y="994173"/>
            <a:ext cx="738900" cy="738900"/>
            <a:chOff x="974706" y="2467173"/>
            <a:chExt cx="738900" cy="738900"/>
          </a:xfrm>
        </p:grpSpPr>
        <p:sp>
          <p:nvSpPr>
            <p:cNvPr id="310" name="Google Shape;310;p3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3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12" name="Google Shape;312;p3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Mis hobbies favoritos</a:t>
            </a:r>
            <a:endParaRPr b="1" sz="4000">
              <a:solidFill>
                <a:schemeClr val="dk1"/>
              </a:solidFill>
              <a:latin typeface="DM Sans"/>
              <a:ea typeface="DM Sans"/>
              <a:cs typeface="DM Sans"/>
              <a:sym typeface="DM Sans"/>
            </a:endParaRPr>
          </a:p>
        </p:txBody>
      </p:sp>
      <p:sp>
        <p:nvSpPr>
          <p:cNvPr id="313" name="Google Shape;313;p39"/>
          <p:cNvSpPr txBox="1"/>
          <p:nvPr/>
        </p:nvSpPr>
        <p:spPr>
          <a:xfrm>
            <a:off x="987263" y="38185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10 min</a:t>
            </a:r>
            <a:endParaRPr b="1" sz="2000">
              <a:solidFill>
                <a:schemeClr val="dk2"/>
              </a:solidFill>
              <a:latin typeface="DM Sans"/>
              <a:ea typeface="DM Sans"/>
              <a:cs typeface="DM Sans"/>
              <a:sym typeface="DM Sans"/>
            </a:endParaRPr>
          </a:p>
        </p:txBody>
      </p:sp>
      <p:sp>
        <p:nvSpPr>
          <p:cNvPr id="314" name="Google Shape;314;p39"/>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Crea un programa y guárdalo en un archivo .txt</a:t>
            </a:r>
            <a:endParaRPr sz="2000">
              <a:solidFill>
                <a:srgbClr val="999999"/>
              </a:solidFill>
              <a:latin typeface="DM Sans"/>
              <a:ea typeface="DM Sans"/>
              <a:cs typeface="DM Sans"/>
              <a:sym typeface="DM Sans"/>
            </a:endParaRPr>
          </a:p>
        </p:txBody>
      </p:sp>
      <p:grpSp>
        <p:nvGrpSpPr>
          <p:cNvPr id="315" name="Google Shape;315;p39"/>
          <p:cNvGrpSpPr/>
          <p:nvPr/>
        </p:nvGrpSpPr>
        <p:grpSpPr>
          <a:xfrm>
            <a:off x="0" y="-7400"/>
            <a:ext cx="9143925" cy="44400"/>
            <a:chOff x="0" y="-7400"/>
            <a:chExt cx="9143925" cy="44400"/>
          </a:xfrm>
        </p:grpSpPr>
        <p:sp>
          <p:nvSpPr>
            <p:cNvPr id="316" name="Google Shape;316;p39"/>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317" name="Google Shape;317;p39"/>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40"/>
          <p:cNvGrpSpPr/>
          <p:nvPr/>
        </p:nvGrpSpPr>
        <p:grpSpPr>
          <a:xfrm>
            <a:off x="457347" y="468297"/>
            <a:ext cx="431074" cy="431074"/>
            <a:chOff x="974706" y="2467173"/>
            <a:chExt cx="738900" cy="738900"/>
          </a:xfrm>
        </p:grpSpPr>
        <p:sp>
          <p:nvSpPr>
            <p:cNvPr id="323" name="Google Shape;323;p4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4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5" name="Google Shape;325;p4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Mis hobbies favoritos</a:t>
            </a:r>
            <a:endParaRPr b="1" sz="4000">
              <a:solidFill>
                <a:schemeClr val="dk1"/>
              </a:solidFill>
              <a:latin typeface="DM Sans"/>
              <a:ea typeface="DM Sans"/>
              <a:cs typeface="DM Sans"/>
              <a:sym typeface="DM Sans"/>
            </a:endParaRPr>
          </a:p>
        </p:txBody>
      </p:sp>
      <p:pic>
        <p:nvPicPr>
          <p:cNvPr id="326" name="Google Shape;326;p4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7" name="Google Shape;327;p40"/>
          <p:cNvSpPr txBox="1"/>
          <p:nvPr/>
        </p:nvSpPr>
        <p:spPr>
          <a:xfrm>
            <a:off x="501450" y="25571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Crea un programa que pida por teclado (input) los datos de tus tres hobbies favoritos y los mismos se guarden en un archivo que se llame miHobbieFavorito.txt.</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highlight>
                  <a:schemeClr val="accent4"/>
                </a:highlight>
                <a:latin typeface="DM Sans"/>
                <a:ea typeface="DM Sans"/>
                <a:cs typeface="DM Sans"/>
                <a:sym typeface="DM Sans"/>
              </a:rPr>
              <a:t>EXTRA: Hazlo con un for o un while para no repetir tanto…</a:t>
            </a:r>
            <a:endParaRPr sz="1350">
              <a:latin typeface="DM Sans"/>
              <a:ea typeface="DM Sans"/>
              <a:cs typeface="DM Sans"/>
              <a:sym typeface="DM Sans"/>
            </a:endParaRPr>
          </a:p>
        </p:txBody>
      </p:sp>
      <p:sp>
        <p:nvSpPr>
          <p:cNvPr id="328" name="Google Shape;328;p4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a:t>
            </a:r>
            <a:endParaRPr>
              <a:latin typeface="DM Sans"/>
              <a:ea typeface="DM Sans"/>
              <a:cs typeface="DM Sans"/>
              <a:sym typeface="DM Sans"/>
            </a:endParaRPr>
          </a:p>
        </p:txBody>
      </p:sp>
      <p:pic>
        <p:nvPicPr>
          <p:cNvPr id="329" name="Google Shape;329;p40"/>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330" name="Google Shape;330;p40"/>
          <p:cNvPicPr preferRelativeResize="0"/>
          <p:nvPr/>
        </p:nvPicPr>
        <p:blipFill>
          <a:blip r:embed="rId5">
            <a:alphaModFix/>
          </a:blip>
          <a:stretch>
            <a:fillRect/>
          </a:stretch>
        </p:blipFill>
        <p:spPr>
          <a:xfrm>
            <a:off x="4870325" y="146000"/>
            <a:ext cx="4546273" cy="45462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36" name="Google Shape;336;p41"/>
          <p:cNvGrpSpPr/>
          <p:nvPr/>
        </p:nvGrpSpPr>
        <p:grpSpPr>
          <a:xfrm>
            <a:off x="4243306" y="1320073"/>
            <a:ext cx="738900" cy="738900"/>
            <a:chOff x="974706" y="2467173"/>
            <a:chExt cx="738900" cy="738900"/>
          </a:xfrm>
        </p:grpSpPr>
        <p:sp>
          <p:nvSpPr>
            <p:cNvPr id="337" name="Google Shape;337;p4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41"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339" name="Google Shape;339;p41"/>
          <p:cNvSpPr txBox="1"/>
          <p:nvPr/>
        </p:nvSpPr>
        <p:spPr>
          <a:xfrm>
            <a:off x="1502050" y="24067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a:t>
            </a:r>
            <a:endParaRPr b="1" sz="4000">
              <a:solidFill>
                <a:schemeClr val="dk1"/>
              </a:solidFill>
              <a:highlight>
                <a:srgbClr val="EAFF6A"/>
              </a:highlight>
              <a:latin typeface="DM Sans"/>
              <a:ea typeface="DM Sans"/>
              <a:cs typeface="DM Sans"/>
              <a:sym typeface="DM Sans"/>
            </a:endParaRPr>
          </a:p>
        </p:txBody>
      </p:sp>
      <p:sp>
        <p:nvSpPr>
          <p:cNvPr id="340" name="Google Shape;340;p41"/>
          <p:cNvSpPr txBox="1"/>
          <p:nvPr/>
        </p:nvSpPr>
        <p:spPr>
          <a:xfrm>
            <a:off x="2179625" y="3493500"/>
            <a:ext cx="50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5 min</a:t>
            </a:r>
            <a:endParaRPr b="1" sz="2000">
              <a:solidFill>
                <a:schemeClr val="dk2"/>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2"/>
          <p:cNvSpPr txBox="1"/>
          <p:nvPr/>
        </p:nvSpPr>
        <p:spPr>
          <a:xfrm>
            <a:off x="1447300" y="5375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Ejemplo en </a:t>
            </a:r>
            <a:r>
              <a:rPr b="1" lang="es" sz="3500">
                <a:solidFill>
                  <a:schemeClr val="dk1"/>
                </a:solidFill>
                <a:latin typeface="DM Sans"/>
                <a:ea typeface="DM Sans"/>
                <a:cs typeface="DM Sans"/>
                <a:sym typeface="DM Sans"/>
              </a:rPr>
              <a:t>vivo</a:t>
            </a:r>
            <a:r>
              <a:rPr b="1" lang="es" sz="3500">
                <a:solidFill>
                  <a:schemeClr val="dk1"/>
                </a:solidFill>
                <a:latin typeface="DM Sans"/>
                <a:ea typeface="DM Sans"/>
                <a:cs typeface="DM Sans"/>
                <a:sym typeface="DM Sans"/>
              </a:rPr>
              <a:t>: </a:t>
            </a:r>
            <a:r>
              <a:rPr b="1" lang="es" sz="3500">
                <a:solidFill>
                  <a:schemeClr val="dk1"/>
                </a:solidFill>
                <a:latin typeface="DM Sans"/>
                <a:ea typeface="DM Sans"/>
                <a:cs typeface="DM Sans"/>
                <a:sym typeface="DM Sans"/>
              </a:rPr>
              <a:t>Tablas</a:t>
            </a:r>
            <a:endParaRPr b="1" sz="3500">
              <a:solidFill>
                <a:schemeClr val="dk1"/>
              </a:solidFill>
              <a:latin typeface="DM Sans"/>
              <a:ea typeface="DM Sans"/>
              <a:cs typeface="DM Sans"/>
              <a:sym typeface="DM Sans"/>
            </a:endParaRPr>
          </a:p>
        </p:txBody>
      </p:sp>
      <p:sp>
        <p:nvSpPr>
          <p:cNvPr id="346" name="Google Shape;346;p42"/>
          <p:cNvSpPr txBox="1"/>
          <p:nvPr/>
        </p:nvSpPr>
        <p:spPr>
          <a:xfrm>
            <a:off x="475500" y="1474850"/>
            <a:ext cx="7719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Desarrollaremos: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una función que pida un número entero y guarde en un fichero con el nombre tabla-n.txt la tabla de multiplicar de ese número, donde n es el número introducido.</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una función que pida un número entero, lea el fichero tabla-n.txt con la tabla de multiplicar de ese número, donde n es el número introducido, y la muestre por pantalla. Si el fichero no existe, debe mostrar un mensaje por pantalla informando de ello.</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Estas 2 funciones deben ser seleccionadas por el usuario dentro de un menú.</a:t>
            </a:r>
            <a:endParaRPr sz="1350">
              <a:solidFill>
                <a:schemeClr val="dk1"/>
              </a:solidFill>
              <a:latin typeface="DM Sans"/>
              <a:ea typeface="DM Sans"/>
              <a:cs typeface="DM Sans"/>
              <a:sym typeface="DM Sans"/>
            </a:endParaRPr>
          </a:p>
        </p:txBody>
      </p:sp>
      <p:grpSp>
        <p:nvGrpSpPr>
          <p:cNvPr id="347" name="Google Shape;347;p42"/>
          <p:cNvGrpSpPr/>
          <p:nvPr/>
        </p:nvGrpSpPr>
        <p:grpSpPr>
          <a:xfrm>
            <a:off x="475501" y="468273"/>
            <a:ext cx="738900" cy="738900"/>
            <a:chOff x="473351" y="619523"/>
            <a:chExt cx="738900" cy="738900"/>
          </a:xfrm>
        </p:grpSpPr>
        <p:sp>
          <p:nvSpPr>
            <p:cNvPr id="348" name="Google Shape;348;p42"/>
            <p:cNvSpPr/>
            <p:nvPr/>
          </p:nvSpPr>
          <p:spPr>
            <a:xfrm>
              <a:off x="473351" y="61952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4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50" name="Google Shape;350;p42"/>
          <p:cNvSpPr txBox="1"/>
          <p:nvPr/>
        </p:nvSpPr>
        <p:spPr>
          <a:xfrm>
            <a:off x="475500" y="38293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10 minutos</a:t>
            </a:r>
            <a:endParaRPr b="1" sz="2000">
              <a:solidFill>
                <a:schemeClr val="dk2"/>
              </a:solidFill>
              <a:latin typeface="DM Sans"/>
              <a:ea typeface="DM Sans"/>
              <a:cs typeface="DM Sans"/>
              <a:sym typeface="DM Sans"/>
            </a:endParaRPr>
          </a:p>
        </p:txBody>
      </p:sp>
      <p:grpSp>
        <p:nvGrpSpPr>
          <p:cNvPr id="351" name="Google Shape;351;p42"/>
          <p:cNvGrpSpPr/>
          <p:nvPr/>
        </p:nvGrpSpPr>
        <p:grpSpPr>
          <a:xfrm>
            <a:off x="0" y="-7400"/>
            <a:ext cx="9143925" cy="44400"/>
            <a:chOff x="0" y="-7400"/>
            <a:chExt cx="9143925" cy="44400"/>
          </a:xfrm>
        </p:grpSpPr>
        <p:sp>
          <p:nvSpPr>
            <p:cNvPr id="352" name="Google Shape;352;p42"/>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353" name="Google Shape;353;p42"/>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43"/>
          <p:cNvGrpSpPr/>
          <p:nvPr/>
        </p:nvGrpSpPr>
        <p:grpSpPr>
          <a:xfrm>
            <a:off x="2172088" y="1852650"/>
            <a:ext cx="197100" cy="197100"/>
            <a:chOff x="2172088" y="1852650"/>
            <a:chExt cx="197100" cy="197100"/>
          </a:xfrm>
        </p:grpSpPr>
        <p:sp>
          <p:nvSpPr>
            <p:cNvPr id="359" name="Google Shape;359;p43"/>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43"/>
          <p:cNvGrpSpPr/>
          <p:nvPr/>
        </p:nvGrpSpPr>
        <p:grpSpPr>
          <a:xfrm>
            <a:off x="2172088" y="2455775"/>
            <a:ext cx="197100" cy="197100"/>
            <a:chOff x="2172088" y="2455775"/>
            <a:chExt cx="197100" cy="197100"/>
          </a:xfrm>
        </p:grpSpPr>
        <p:sp>
          <p:nvSpPr>
            <p:cNvPr id="362" name="Google Shape;362;p43"/>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4" name="Google Shape;364;p43"/>
          <p:cNvCxnSpPr>
            <a:endCxn id="362"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365" name="Google Shape;365;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366" name="Google Shape;366;p43"/>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1:</a:t>
            </a:r>
            <a:r>
              <a:rPr lang="es" sz="1350">
                <a:solidFill>
                  <a:schemeClr val="dk1"/>
                </a:solidFill>
                <a:latin typeface="DM Sans"/>
                <a:ea typeface="DM Sans"/>
                <a:cs typeface="DM Sans"/>
                <a:sym typeface="DM Sans"/>
              </a:rPr>
              <a:t> Crear el </a:t>
            </a:r>
            <a:r>
              <a:rPr lang="es" sz="1350">
                <a:solidFill>
                  <a:schemeClr val="dk1"/>
                </a:solidFill>
                <a:latin typeface="DM Sans"/>
                <a:ea typeface="DM Sans"/>
                <a:cs typeface="DM Sans"/>
                <a:sym typeface="DM Sans"/>
              </a:rPr>
              <a:t>menú</a:t>
            </a:r>
            <a:r>
              <a:rPr lang="es" sz="1350">
                <a:solidFill>
                  <a:schemeClr val="dk1"/>
                </a:solidFill>
                <a:latin typeface="DM Sans"/>
                <a:ea typeface="DM Sans"/>
                <a:cs typeface="DM Sans"/>
                <a:sym typeface="DM Sans"/>
              </a:rPr>
              <a:t> y los inputs</a:t>
            </a:r>
            <a:endParaRPr sz="1350">
              <a:solidFill>
                <a:schemeClr val="dk1"/>
              </a:solidFill>
              <a:latin typeface="DM Sans"/>
              <a:ea typeface="DM Sans"/>
              <a:cs typeface="DM Sans"/>
              <a:sym typeface="DM Sans"/>
            </a:endParaRPr>
          </a:p>
        </p:txBody>
      </p:sp>
      <p:sp>
        <p:nvSpPr>
          <p:cNvPr id="367" name="Google Shape;367;p43"/>
          <p:cNvSpPr txBox="1"/>
          <p:nvPr/>
        </p:nvSpPr>
        <p:spPr>
          <a:xfrm>
            <a:off x="2690573" y="23345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2:</a:t>
            </a:r>
            <a:r>
              <a:rPr lang="es" sz="1350">
                <a:solidFill>
                  <a:schemeClr val="dk1"/>
                </a:solidFill>
                <a:latin typeface="DM Sans"/>
                <a:ea typeface="DM Sans"/>
                <a:cs typeface="DM Sans"/>
                <a:sym typeface="DM Sans"/>
              </a:rPr>
              <a:t> Validar si la </a:t>
            </a:r>
            <a:r>
              <a:rPr lang="es" sz="1350">
                <a:solidFill>
                  <a:schemeClr val="dk1"/>
                </a:solidFill>
                <a:latin typeface="DM Sans"/>
                <a:ea typeface="DM Sans"/>
                <a:cs typeface="DM Sans"/>
                <a:sym typeface="DM Sans"/>
              </a:rPr>
              <a:t>opción</a:t>
            </a:r>
            <a:r>
              <a:rPr lang="es" sz="1350">
                <a:solidFill>
                  <a:schemeClr val="dk1"/>
                </a:solidFill>
                <a:latin typeface="DM Sans"/>
                <a:ea typeface="DM Sans"/>
                <a:cs typeface="DM Sans"/>
                <a:sym typeface="DM Sans"/>
              </a:rPr>
              <a:t> es </a:t>
            </a:r>
            <a:r>
              <a:rPr lang="es" sz="1350">
                <a:solidFill>
                  <a:schemeClr val="dk1"/>
                </a:solidFill>
                <a:latin typeface="DM Sans"/>
                <a:ea typeface="DM Sans"/>
                <a:cs typeface="DM Sans"/>
                <a:sym typeface="DM Sans"/>
              </a:rPr>
              <a:t>válida,</a:t>
            </a:r>
            <a:r>
              <a:rPr lang="es" sz="1350">
                <a:solidFill>
                  <a:schemeClr val="dk1"/>
                </a:solidFill>
                <a:latin typeface="DM Sans"/>
                <a:ea typeface="DM Sans"/>
                <a:cs typeface="DM Sans"/>
                <a:sym typeface="DM Sans"/>
              </a:rPr>
              <a:t> sino mostrar un mensaje</a:t>
            </a:r>
            <a:endParaRPr sz="1350">
              <a:solidFill>
                <a:schemeClr val="dk1"/>
              </a:solidFill>
              <a:latin typeface="DM Sans"/>
              <a:ea typeface="DM Sans"/>
              <a:cs typeface="DM Sans"/>
              <a:sym typeface="DM Sans"/>
            </a:endParaRPr>
          </a:p>
        </p:txBody>
      </p:sp>
      <p:grpSp>
        <p:nvGrpSpPr>
          <p:cNvPr id="368" name="Google Shape;368;p43"/>
          <p:cNvGrpSpPr/>
          <p:nvPr/>
        </p:nvGrpSpPr>
        <p:grpSpPr>
          <a:xfrm>
            <a:off x="2172088" y="3082350"/>
            <a:ext cx="197100" cy="197100"/>
            <a:chOff x="2172088" y="3058775"/>
            <a:chExt cx="197100" cy="197100"/>
          </a:xfrm>
        </p:grpSpPr>
        <p:sp>
          <p:nvSpPr>
            <p:cNvPr id="369" name="Google Shape;369;p43"/>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1" name="Google Shape;371;p43"/>
          <p:cNvCxnSpPr>
            <a:endCxn id="369"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372" name="Google Shape;372;p43"/>
          <p:cNvGrpSpPr/>
          <p:nvPr/>
        </p:nvGrpSpPr>
        <p:grpSpPr>
          <a:xfrm>
            <a:off x="2172088" y="3685475"/>
            <a:ext cx="197100" cy="197100"/>
            <a:chOff x="2172088" y="3661775"/>
            <a:chExt cx="197100" cy="197100"/>
          </a:xfrm>
        </p:grpSpPr>
        <p:sp>
          <p:nvSpPr>
            <p:cNvPr id="373" name="Google Shape;373;p43"/>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5" name="Google Shape;375;p43"/>
          <p:cNvCxnSpPr>
            <a:endCxn id="373"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376" name="Google Shape;376;p43"/>
          <p:cNvSpPr txBox="1"/>
          <p:nvPr/>
        </p:nvSpPr>
        <p:spPr>
          <a:xfrm>
            <a:off x="2690573" y="29846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3:</a:t>
            </a:r>
            <a:r>
              <a:rPr lang="es" sz="1350">
                <a:solidFill>
                  <a:schemeClr val="dk1"/>
                </a:solidFill>
                <a:latin typeface="DM Sans"/>
                <a:ea typeface="DM Sans"/>
                <a:cs typeface="DM Sans"/>
                <a:sym typeface="DM Sans"/>
              </a:rPr>
              <a:t> Pedir </a:t>
            </a:r>
            <a:r>
              <a:rPr lang="es" sz="1350">
                <a:solidFill>
                  <a:schemeClr val="dk1"/>
                </a:solidFill>
                <a:latin typeface="DM Sans"/>
                <a:ea typeface="DM Sans"/>
                <a:cs typeface="DM Sans"/>
                <a:sym typeface="DM Sans"/>
              </a:rPr>
              <a:t>el número</a:t>
            </a:r>
            <a:r>
              <a:rPr lang="es" sz="1350">
                <a:solidFill>
                  <a:schemeClr val="dk1"/>
                </a:solidFill>
                <a:latin typeface="DM Sans"/>
                <a:ea typeface="DM Sans"/>
                <a:cs typeface="DM Sans"/>
                <a:sym typeface="DM Sans"/>
              </a:rPr>
              <a:t> a trabajar y el condicional para generar o mostrar</a:t>
            </a:r>
            <a:endParaRPr sz="1350">
              <a:solidFill>
                <a:schemeClr val="dk1"/>
              </a:solidFill>
              <a:latin typeface="DM Sans"/>
              <a:ea typeface="DM Sans"/>
              <a:cs typeface="DM Sans"/>
              <a:sym typeface="DM Sans"/>
            </a:endParaRPr>
          </a:p>
        </p:txBody>
      </p:sp>
      <p:sp>
        <p:nvSpPr>
          <p:cNvPr id="377" name="Google Shape;377;p43"/>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4:</a:t>
            </a:r>
            <a:r>
              <a:rPr lang="es" sz="1350">
                <a:solidFill>
                  <a:schemeClr val="dk1"/>
                </a:solidFill>
                <a:latin typeface="DM Sans"/>
                <a:ea typeface="DM Sans"/>
                <a:cs typeface="DM Sans"/>
                <a:sym typeface="DM Sans"/>
              </a:rPr>
              <a:t> Desarrollar las funciones de mostrar y generar</a:t>
            </a:r>
            <a:endParaRPr sz="1350">
              <a:solidFill>
                <a:schemeClr val="dk1"/>
              </a:solidFill>
              <a:latin typeface="DM Sans"/>
              <a:ea typeface="DM Sans"/>
              <a:cs typeface="DM Sans"/>
              <a:sym typeface="DM Sans"/>
            </a:endParaRPr>
          </a:p>
        </p:txBody>
      </p:sp>
      <p:grpSp>
        <p:nvGrpSpPr>
          <p:cNvPr id="378" name="Google Shape;378;p43"/>
          <p:cNvGrpSpPr/>
          <p:nvPr/>
        </p:nvGrpSpPr>
        <p:grpSpPr>
          <a:xfrm>
            <a:off x="2172100" y="4311925"/>
            <a:ext cx="197100" cy="197100"/>
            <a:chOff x="2172088" y="3661775"/>
            <a:chExt cx="197100" cy="197100"/>
          </a:xfrm>
        </p:grpSpPr>
        <p:sp>
          <p:nvSpPr>
            <p:cNvPr id="379" name="Google Shape;379;p43"/>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1" name="Google Shape;381;p43"/>
          <p:cNvCxnSpPr>
            <a:endCxn id="379" idx="0"/>
          </p:cNvCxnSpPr>
          <p:nvPr/>
        </p:nvCxnSpPr>
        <p:spPr>
          <a:xfrm>
            <a:off x="2270650" y="3906025"/>
            <a:ext cx="0" cy="405900"/>
          </a:xfrm>
          <a:prstGeom prst="straightConnector1">
            <a:avLst/>
          </a:prstGeom>
          <a:noFill/>
          <a:ln cap="flat" cmpd="sng" w="9525">
            <a:solidFill>
              <a:srgbClr val="DEFC52"/>
            </a:solidFill>
            <a:prstDash val="solid"/>
            <a:round/>
            <a:headEnd len="med" w="med" type="none"/>
            <a:tailEnd len="med" w="med" type="none"/>
          </a:ln>
        </p:spPr>
      </p:cxnSp>
      <p:sp>
        <p:nvSpPr>
          <p:cNvPr id="382" name="Google Shape;382;p43"/>
          <p:cNvSpPr txBox="1"/>
          <p:nvPr/>
        </p:nvSpPr>
        <p:spPr>
          <a:xfrm>
            <a:off x="2690586" y="42142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5:</a:t>
            </a:r>
            <a:r>
              <a:rPr lang="es" sz="1350">
                <a:solidFill>
                  <a:schemeClr val="dk1"/>
                </a:solidFill>
                <a:latin typeface="DM Sans"/>
                <a:ea typeface="DM Sans"/>
                <a:cs typeface="DM Sans"/>
                <a:sym typeface="DM Sans"/>
              </a:rPr>
              <a:t> Cubrir con try - except el read para mitigar el error por archivo no existente</a:t>
            </a:r>
            <a:endParaRPr sz="135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59" name="Google Shape;59;p1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60" name="Google Shape;60;p17"/>
          <p:cNvSpPr/>
          <p:nvPr/>
        </p:nvSpPr>
        <p:spPr>
          <a:xfrm>
            <a:off x="3293875" y="2844525"/>
            <a:ext cx="199800" cy="19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44"/>
          <p:cNvGrpSpPr/>
          <p:nvPr/>
        </p:nvGrpSpPr>
        <p:grpSpPr>
          <a:xfrm>
            <a:off x="4202556" y="994173"/>
            <a:ext cx="738900" cy="738900"/>
            <a:chOff x="974706" y="2467173"/>
            <a:chExt cx="738900" cy="738900"/>
          </a:xfrm>
        </p:grpSpPr>
        <p:sp>
          <p:nvSpPr>
            <p:cNvPr id="388" name="Google Shape;388;p4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4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90" name="Google Shape;390;p44"/>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Otra opción</a:t>
            </a:r>
            <a:endParaRPr b="1" sz="4000">
              <a:solidFill>
                <a:schemeClr val="dk1"/>
              </a:solidFill>
              <a:highlight>
                <a:srgbClr val="EAFF6A"/>
              </a:highlight>
              <a:latin typeface="DM Sans"/>
              <a:ea typeface="DM Sans"/>
              <a:cs typeface="DM Sans"/>
              <a:sym typeface="DM Sans"/>
            </a:endParaRPr>
          </a:p>
        </p:txBody>
      </p:sp>
      <p:sp>
        <p:nvSpPr>
          <p:cNvPr id="391" name="Google Shape;391;p44"/>
          <p:cNvSpPr txBox="1"/>
          <p:nvPr/>
        </p:nvSpPr>
        <p:spPr>
          <a:xfrm>
            <a:off x="987263" y="38185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10 min</a:t>
            </a:r>
            <a:endParaRPr b="1" sz="2000">
              <a:solidFill>
                <a:schemeClr val="dk2"/>
              </a:solidFill>
              <a:latin typeface="DM Sans"/>
              <a:ea typeface="DM Sans"/>
              <a:cs typeface="DM Sans"/>
              <a:sym typeface="DM Sans"/>
            </a:endParaRPr>
          </a:p>
        </p:txBody>
      </p:sp>
      <p:sp>
        <p:nvSpPr>
          <p:cNvPr id="392" name="Google Shape;392;p44"/>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grpSp>
        <p:nvGrpSpPr>
          <p:cNvPr id="393" name="Google Shape;393;p44"/>
          <p:cNvGrpSpPr/>
          <p:nvPr/>
        </p:nvGrpSpPr>
        <p:grpSpPr>
          <a:xfrm>
            <a:off x="0" y="-7400"/>
            <a:ext cx="9143925" cy="44400"/>
            <a:chOff x="0" y="-7400"/>
            <a:chExt cx="9143925" cy="44400"/>
          </a:xfrm>
        </p:grpSpPr>
        <p:sp>
          <p:nvSpPr>
            <p:cNvPr id="394" name="Google Shape;394;p44"/>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395" name="Google Shape;395;p44"/>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pSp>
        <p:nvGrpSpPr>
          <p:cNvPr id="400" name="Google Shape;400;p45"/>
          <p:cNvGrpSpPr/>
          <p:nvPr/>
        </p:nvGrpSpPr>
        <p:grpSpPr>
          <a:xfrm>
            <a:off x="457347" y="468297"/>
            <a:ext cx="431074" cy="431074"/>
            <a:chOff x="974706" y="2467173"/>
            <a:chExt cx="738900" cy="738900"/>
          </a:xfrm>
        </p:grpSpPr>
        <p:sp>
          <p:nvSpPr>
            <p:cNvPr id="401" name="Google Shape;401;p4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4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03" name="Google Shape;403;p4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Otra opción</a:t>
            </a:r>
            <a:endParaRPr b="1" sz="4000">
              <a:solidFill>
                <a:schemeClr val="dk1"/>
              </a:solidFill>
              <a:latin typeface="DM Sans"/>
              <a:ea typeface="DM Sans"/>
              <a:cs typeface="DM Sans"/>
              <a:sym typeface="DM Sans"/>
            </a:endParaRPr>
          </a:p>
        </p:txBody>
      </p:sp>
      <p:pic>
        <p:nvPicPr>
          <p:cNvPr id="404" name="Google Shape;404;p4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5" name="Google Shape;405;p45"/>
          <p:cNvSpPr txBox="1"/>
          <p:nvPr/>
        </p:nvSpPr>
        <p:spPr>
          <a:xfrm>
            <a:off x="534400" y="2264825"/>
            <a:ext cx="6874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Agrega al ejemplo anterior una opción que pida dos números n y m, lea el fichero tabla-n.txt con la tabla de multiplicar de ese número, y muestre por pantalla la línea m del fichero.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Si el fichero no existe, debe mostrar un mensaje por pantalla informando de ello y consultando si se desea generar.</a:t>
            </a:r>
            <a:endParaRPr sz="1350">
              <a:latin typeface="DM Sans"/>
              <a:ea typeface="DM Sans"/>
              <a:cs typeface="DM Sans"/>
              <a:sym typeface="DM Sans"/>
            </a:endParaRPr>
          </a:p>
        </p:txBody>
      </p:sp>
      <p:sp>
        <p:nvSpPr>
          <p:cNvPr id="406" name="Google Shape;406;p4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a:t>
            </a:r>
            <a:endParaRPr>
              <a:latin typeface="DM Sans"/>
              <a:ea typeface="DM Sans"/>
              <a:cs typeface="DM Sans"/>
              <a:sym typeface="DM Sans"/>
            </a:endParaRPr>
          </a:p>
        </p:txBody>
      </p:sp>
      <p:pic>
        <p:nvPicPr>
          <p:cNvPr id="407" name="Google Shape;407;p45"/>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6"/>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13" name="Google Shape;413;p46"/>
          <p:cNvGrpSpPr/>
          <p:nvPr/>
        </p:nvGrpSpPr>
        <p:grpSpPr>
          <a:xfrm>
            <a:off x="4243306" y="1320073"/>
            <a:ext cx="738900" cy="738900"/>
            <a:chOff x="974706" y="2467173"/>
            <a:chExt cx="738900" cy="738900"/>
          </a:xfrm>
        </p:grpSpPr>
        <p:sp>
          <p:nvSpPr>
            <p:cNvPr id="414" name="Google Shape;414;p4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46"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416" name="Google Shape;416;p46"/>
          <p:cNvSpPr txBox="1"/>
          <p:nvPr/>
        </p:nvSpPr>
        <p:spPr>
          <a:xfrm>
            <a:off x="1502050" y="24067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a:t>
            </a:r>
            <a:endParaRPr b="1" sz="4000">
              <a:solidFill>
                <a:schemeClr val="dk1"/>
              </a:solidFill>
              <a:highlight>
                <a:srgbClr val="EAFF6A"/>
              </a:highlight>
              <a:latin typeface="DM Sans"/>
              <a:ea typeface="DM Sans"/>
              <a:cs typeface="DM Sans"/>
              <a:sym typeface="DM Sans"/>
            </a:endParaRPr>
          </a:p>
        </p:txBody>
      </p:sp>
      <p:sp>
        <p:nvSpPr>
          <p:cNvPr id="417" name="Google Shape;417;p46"/>
          <p:cNvSpPr txBox="1"/>
          <p:nvPr/>
        </p:nvSpPr>
        <p:spPr>
          <a:xfrm>
            <a:off x="2179625" y="3493500"/>
            <a:ext cx="50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5 min</a:t>
            </a:r>
            <a:endParaRPr b="1" sz="2000">
              <a:solidFill>
                <a:schemeClr val="dk2"/>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47"/>
          <p:cNvGrpSpPr/>
          <p:nvPr/>
        </p:nvGrpSpPr>
        <p:grpSpPr>
          <a:xfrm>
            <a:off x="4202556" y="994173"/>
            <a:ext cx="738900" cy="738900"/>
            <a:chOff x="974706" y="2467173"/>
            <a:chExt cx="738900" cy="738900"/>
          </a:xfrm>
        </p:grpSpPr>
        <p:sp>
          <p:nvSpPr>
            <p:cNvPr id="423" name="Google Shape;423;p4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4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25" name="Google Shape;425;p4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Agenda de contactos</a:t>
            </a:r>
            <a:endParaRPr b="1" sz="4000">
              <a:solidFill>
                <a:schemeClr val="dk1"/>
              </a:solidFill>
              <a:highlight>
                <a:srgbClr val="EAFF6A"/>
              </a:highlight>
              <a:latin typeface="DM Sans"/>
              <a:ea typeface="DM Sans"/>
              <a:cs typeface="DM Sans"/>
              <a:sym typeface="DM Sans"/>
            </a:endParaRPr>
          </a:p>
        </p:txBody>
      </p:sp>
      <p:sp>
        <p:nvSpPr>
          <p:cNvPr id="426" name="Google Shape;426;p47"/>
          <p:cNvSpPr txBox="1"/>
          <p:nvPr/>
        </p:nvSpPr>
        <p:spPr>
          <a:xfrm>
            <a:off x="987263" y="38185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10 min</a:t>
            </a:r>
            <a:endParaRPr b="1" sz="2000">
              <a:solidFill>
                <a:schemeClr val="dk2"/>
              </a:solidFill>
              <a:latin typeface="DM Sans"/>
              <a:ea typeface="DM Sans"/>
              <a:cs typeface="DM Sans"/>
              <a:sym typeface="DM Sans"/>
            </a:endParaRPr>
          </a:p>
        </p:txBody>
      </p:sp>
      <p:sp>
        <p:nvSpPr>
          <p:cNvPr id="427" name="Google Shape;427;p47"/>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grpSp>
        <p:nvGrpSpPr>
          <p:cNvPr id="428" name="Google Shape;428;p47"/>
          <p:cNvGrpSpPr/>
          <p:nvPr/>
        </p:nvGrpSpPr>
        <p:grpSpPr>
          <a:xfrm>
            <a:off x="0" y="-7400"/>
            <a:ext cx="9143925" cy="44400"/>
            <a:chOff x="0" y="-7400"/>
            <a:chExt cx="9143925" cy="44400"/>
          </a:xfrm>
        </p:grpSpPr>
        <p:sp>
          <p:nvSpPr>
            <p:cNvPr id="429" name="Google Shape;429;p47"/>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430" name="Google Shape;430;p47"/>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pSp>
        <p:nvGrpSpPr>
          <p:cNvPr id="435" name="Google Shape;435;p48"/>
          <p:cNvGrpSpPr/>
          <p:nvPr/>
        </p:nvGrpSpPr>
        <p:grpSpPr>
          <a:xfrm>
            <a:off x="457347" y="468297"/>
            <a:ext cx="431074" cy="431074"/>
            <a:chOff x="974706" y="2467173"/>
            <a:chExt cx="738900" cy="738900"/>
          </a:xfrm>
        </p:grpSpPr>
        <p:sp>
          <p:nvSpPr>
            <p:cNvPr id="436" name="Google Shape;436;p4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4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38" name="Google Shape;438;p48"/>
          <p:cNvSpPr txBox="1"/>
          <p:nvPr/>
        </p:nvSpPr>
        <p:spPr>
          <a:xfrm>
            <a:off x="501450" y="1081750"/>
            <a:ext cx="5406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Agenda de contactos</a:t>
            </a:r>
            <a:endParaRPr b="1" sz="4000">
              <a:solidFill>
                <a:schemeClr val="dk1"/>
              </a:solidFill>
              <a:latin typeface="DM Sans"/>
              <a:ea typeface="DM Sans"/>
              <a:cs typeface="DM Sans"/>
              <a:sym typeface="DM Sans"/>
            </a:endParaRPr>
          </a:p>
        </p:txBody>
      </p:sp>
      <p:sp>
        <p:nvSpPr>
          <p:cNvPr id="439" name="Google Shape;439;p48"/>
          <p:cNvSpPr txBox="1"/>
          <p:nvPr/>
        </p:nvSpPr>
        <p:spPr>
          <a:xfrm>
            <a:off x="534400" y="2374750"/>
            <a:ext cx="7578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Crea un </a:t>
            </a:r>
            <a:r>
              <a:rPr lang="es" sz="1350">
                <a:latin typeface="DM Sans"/>
                <a:ea typeface="DM Sans"/>
                <a:cs typeface="DM Sans"/>
                <a:sym typeface="DM Sans"/>
              </a:rPr>
              <a:t>menú</a:t>
            </a:r>
            <a:r>
              <a:rPr lang="es" sz="1350">
                <a:latin typeface="DM Sans"/>
                <a:ea typeface="DM Sans"/>
                <a:cs typeface="DM Sans"/>
                <a:sym typeface="DM Sans"/>
              </a:rPr>
              <a:t> con las opciones de agendar contacto y ver </a:t>
            </a:r>
            <a:r>
              <a:rPr lang="es" sz="1350">
                <a:latin typeface="DM Sans"/>
                <a:ea typeface="DM Sans"/>
                <a:cs typeface="DM Sans"/>
                <a:sym typeface="DM Sans"/>
              </a:rPr>
              <a:t>información</a:t>
            </a:r>
            <a:r>
              <a:rPr lang="es" sz="1350">
                <a:latin typeface="DM Sans"/>
                <a:ea typeface="DM Sans"/>
                <a:cs typeface="DM Sans"/>
                <a:sym typeface="DM Sans"/>
              </a:rPr>
              <a:t> de contacto.</a:t>
            </a:r>
            <a:endParaRPr sz="1350">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Para agendar se solicitará al usuario: nombre, apellido, teléfono, dirección.</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Para ver informacion se pedirá el nombre y apellido.</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La información será un listado de diccionarios, donde cada diccionario tendrá como claves lo solicitado al usuario y como valor lo que ingrese el usuario. A su vez, este listado debe estar guardado en un archivo JSON.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40" name="Google Shape;440;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1" name="Google Shape;441;p4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a:t>
            </a:r>
            <a:endParaRPr>
              <a:latin typeface="DM Sans"/>
              <a:ea typeface="DM Sans"/>
              <a:cs typeface="DM Sans"/>
              <a:sym typeface="DM Sans"/>
            </a:endParaRPr>
          </a:p>
        </p:txBody>
      </p:sp>
      <p:pic>
        <p:nvPicPr>
          <p:cNvPr id="442" name="Google Shape;442;p4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9"/>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48" name="Google Shape;448;p49"/>
          <p:cNvGrpSpPr/>
          <p:nvPr/>
        </p:nvGrpSpPr>
        <p:grpSpPr>
          <a:xfrm>
            <a:off x="4243306" y="1320073"/>
            <a:ext cx="738900" cy="738900"/>
            <a:chOff x="974706" y="2467173"/>
            <a:chExt cx="738900" cy="738900"/>
          </a:xfrm>
        </p:grpSpPr>
        <p:sp>
          <p:nvSpPr>
            <p:cNvPr id="449" name="Google Shape;449;p4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49"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451" name="Google Shape;451;p49"/>
          <p:cNvSpPr txBox="1"/>
          <p:nvPr/>
        </p:nvSpPr>
        <p:spPr>
          <a:xfrm>
            <a:off x="1502050" y="24067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a:t>
            </a:r>
            <a:endParaRPr b="1" sz="4000">
              <a:solidFill>
                <a:schemeClr val="dk1"/>
              </a:solidFill>
              <a:highlight>
                <a:srgbClr val="EAFF6A"/>
              </a:highlight>
              <a:latin typeface="DM Sans"/>
              <a:ea typeface="DM Sans"/>
              <a:cs typeface="DM Sans"/>
              <a:sym typeface="DM Sans"/>
            </a:endParaRPr>
          </a:p>
        </p:txBody>
      </p:sp>
      <p:sp>
        <p:nvSpPr>
          <p:cNvPr id="452" name="Google Shape;452;p49"/>
          <p:cNvSpPr txBox="1"/>
          <p:nvPr/>
        </p:nvSpPr>
        <p:spPr>
          <a:xfrm>
            <a:off x="2179625" y="3493500"/>
            <a:ext cx="506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5 min</a:t>
            </a:r>
            <a:endParaRPr b="1" sz="2000">
              <a:solidFill>
                <a:schemeClr val="dk2"/>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0"/>
          <p:cNvSpPr txBox="1"/>
          <p:nvPr/>
        </p:nvSpPr>
        <p:spPr>
          <a:xfrm>
            <a:off x="1461300" y="17867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458" name="Google Shape;458;p50"/>
          <p:cNvSpPr txBox="1"/>
          <p:nvPr/>
        </p:nvSpPr>
        <p:spPr>
          <a:xfrm>
            <a:off x="2998200" y="2556375"/>
            <a:ext cx="31476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FFFFFF"/>
                </a:solidFill>
                <a:latin typeface="DM Sans"/>
                <a:ea typeface="DM Sans"/>
                <a:cs typeface="DM Sans"/>
                <a:sym typeface="DM Sans"/>
              </a:rPr>
              <a:t>Te invitamos a dejar tu pregunta a través de/del</a:t>
            </a:r>
            <a:r>
              <a:rPr lang="es" sz="2000">
                <a:solidFill>
                  <a:srgbClr val="83AEFB"/>
                </a:solidFill>
                <a:latin typeface="DM Sans"/>
                <a:ea typeface="DM Sans"/>
                <a:cs typeface="DM Sans"/>
                <a:sym typeface="DM Sans"/>
              </a:rPr>
              <a:t> </a:t>
            </a:r>
            <a:r>
              <a:rPr lang="es" sz="2000" u="sng">
                <a:solidFill>
                  <a:srgbClr val="83AEFB"/>
                </a:solidFill>
                <a:latin typeface="DM Sans"/>
                <a:ea typeface="DM Sans"/>
                <a:cs typeface="DM Sans"/>
                <a:sym typeface="DM Sans"/>
              </a:rPr>
              <a:t>chat</a:t>
            </a:r>
            <a:endParaRPr b="0" i="0" sz="2000" u="sng" cap="none" strike="noStrike">
              <a:solidFill>
                <a:srgbClr val="83AEFB"/>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51"/>
          <p:cNvGrpSpPr/>
          <p:nvPr/>
        </p:nvGrpSpPr>
        <p:grpSpPr>
          <a:xfrm>
            <a:off x="4202552" y="1088764"/>
            <a:ext cx="738900" cy="738974"/>
            <a:chOff x="3137108" y="2467173"/>
            <a:chExt cx="738900" cy="738900"/>
          </a:xfrm>
        </p:grpSpPr>
        <p:sp>
          <p:nvSpPr>
            <p:cNvPr id="464" name="Google Shape;464;p51"/>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5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66" name="Google Shape;466;p51"/>
          <p:cNvSpPr txBox="1"/>
          <p:nvPr/>
        </p:nvSpPr>
        <p:spPr>
          <a:xfrm>
            <a:off x="1461300" y="21091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Preentrega </a:t>
            </a:r>
            <a:r>
              <a:rPr b="1" lang="es" sz="4000">
                <a:solidFill>
                  <a:schemeClr val="dk1"/>
                </a:solidFill>
                <a:latin typeface="DM Sans"/>
                <a:ea typeface="DM Sans"/>
                <a:cs typeface="DM Sans"/>
                <a:sym typeface="DM Sans"/>
              </a:rPr>
              <a:t>2</a:t>
            </a:r>
            <a:endParaRPr b="1" sz="4000">
              <a:solidFill>
                <a:schemeClr val="dk1"/>
              </a:solidFill>
              <a:latin typeface="DM Sans"/>
              <a:ea typeface="DM Sans"/>
              <a:cs typeface="DM Sans"/>
              <a:sym typeface="DM Sans"/>
            </a:endParaRPr>
          </a:p>
        </p:txBody>
      </p:sp>
      <p:sp>
        <p:nvSpPr>
          <p:cNvPr id="467" name="Google Shape;467;p51"/>
          <p:cNvSpPr txBox="1"/>
          <p:nvPr/>
        </p:nvSpPr>
        <p:spPr>
          <a:xfrm>
            <a:off x="987300" y="284807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2000">
                <a:solidFill>
                  <a:schemeClr val="dk2"/>
                </a:solidFill>
                <a:latin typeface="DM Sans"/>
                <a:ea typeface="DM Sans"/>
                <a:cs typeface="DM Sans"/>
                <a:sym typeface="DM Sans"/>
              </a:rPr>
              <a:t>Tu modelo de clientes</a:t>
            </a:r>
            <a:endParaRPr sz="2000">
              <a:solidFill>
                <a:schemeClr val="dk2"/>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52"/>
          <p:cNvGrpSpPr/>
          <p:nvPr/>
        </p:nvGrpSpPr>
        <p:grpSpPr>
          <a:xfrm>
            <a:off x="475504" y="468259"/>
            <a:ext cx="431074" cy="431148"/>
            <a:chOff x="3137108" y="2467173"/>
            <a:chExt cx="738900" cy="738900"/>
          </a:xfrm>
        </p:grpSpPr>
        <p:sp>
          <p:nvSpPr>
            <p:cNvPr id="473" name="Google Shape;473;p52"/>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5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75" name="Google Shape;475;p5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Tu modelo de clientes</a:t>
            </a:r>
            <a:endParaRPr b="1" sz="4000">
              <a:solidFill>
                <a:schemeClr val="dk1"/>
              </a:solidFill>
              <a:latin typeface="DM Sans"/>
              <a:ea typeface="DM Sans"/>
              <a:cs typeface="DM Sans"/>
              <a:sym typeface="DM Sans"/>
            </a:endParaRPr>
          </a:p>
        </p:txBody>
      </p:sp>
      <p:pic>
        <p:nvPicPr>
          <p:cNvPr id="476" name="Google Shape;476;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7" name="Google Shape;477;p52"/>
          <p:cNvSpPr txBox="1"/>
          <p:nvPr/>
        </p:nvSpPr>
        <p:spPr>
          <a:xfrm>
            <a:off x="930550" y="468275"/>
            <a:ext cx="418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PRE-ENTREGA N° 2</a:t>
            </a:r>
            <a:endParaRPr>
              <a:latin typeface="DM Sans"/>
              <a:ea typeface="DM Sans"/>
              <a:cs typeface="DM Sans"/>
              <a:sym typeface="DM Sans"/>
            </a:endParaRPr>
          </a:p>
        </p:txBody>
      </p:sp>
      <p:sp>
        <p:nvSpPr>
          <p:cNvPr id="478" name="Google Shape;478;p52"/>
          <p:cNvSpPr txBox="1"/>
          <p:nvPr/>
        </p:nvSpPr>
        <p:spPr>
          <a:xfrm>
            <a:off x="4390825" y="3199200"/>
            <a:ext cx="4329900" cy="149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82DB91"/>
              </a:buClr>
              <a:buSzPts val="1350"/>
              <a:buFont typeface="DM Sans"/>
              <a:buChar char="✓"/>
            </a:pPr>
            <a:r>
              <a:rPr lang="es" sz="1350">
                <a:solidFill>
                  <a:schemeClr val="dk1"/>
                </a:solidFill>
                <a:latin typeface="DM Sans"/>
                <a:ea typeface="DM Sans"/>
                <a:cs typeface="DM Sans"/>
                <a:sym typeface="DM Sans"/>
              </a:rPr>
              <a:t>El proyecto debe ser un archivo comprimido del paquete. Formatos aceptados: .zip o .tar.gz bajo el nombre “</a:t>
            </a:r>
            <a:r>
              <a:rPr b="1" lang="es" sz="1350">
                <a:solidFill>
                  <a:schemeClr val="dk1"/>
                </a:solidFill>
                <a:latin typeface="DM Sans"/>
                <a:ea typeface="DM Sans"/>
                <a:cs typeface="DM Sans"/>
                <a:sym typeface="DM Sans"/>
              </a:rPr>
              <a:t>TuModeloDeClientes+Apellido</a:t>
            </a:r>
            <a:r>
              <a:rPr lang="es" sz="1350">
                <a:solidFill>
                  <a:schemeClr val="dk1"/>
                </a:solidFill>
                <a:latin typeface="DM Sans"/>
                <a:ea typeface="DM Sans"/>
                <a:cs typeface="DM Sans"/>
                <a:sym typeface="DM Sans"/>
              </a:rPr>
              <a:t>”,  por ejemplo “TuModeloDeClientes+Fernandez”</a:t>
            </a:r>
            <a:endParaRPr sz="1350">
              <a:solidFill>
                <a:srgbClr val="999999"/>
              </a:solidFill>
              <a:latin typeface="DM Sans"/>
              <a:ea typeface="DM Sans"/>
              <a:cs typeface="DM Sans"/>
              <a:sym typeface="DM Sans"/>
            </a:endParaRPr>
          </a:p>
        </p:txBody>
      </p:sp>
      <p:sp>
        <p:nvSpPr>
          <p:cNvPr id="479" name="Google Shape;479;p52"/>
          <p:cNvSpPr txBox="1"/>
          <p:nvPr/>
        </p:nvSpPr>
        <p:spPr>
          <a:xfrm>
            <a:off x="501450" y="3137425"/>
            <a:ext cx="3834600" cy="1414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82DB91"/>
              </a:buClr>
              <a:buSzPts val="1350"/>
              <a:buFont typeface="DM Sans"/>
              <a:buChar char="✓"/>
            </a:pPr>
            <a:r>
              <a:rPr lang="es" sz="1350">
                <a:solidFill>
                  <a:schemeClr val="dk1"/>
                </a:solidFill>
                <a:latin typeface="DM Sans"/>
                <a:ea typeface="DM Sans"/>
                <a:cs typeface="DM Sans"/>
                <a:sym typeface="DM Sans"/>
              </a:rPr>
              <a:t>Demostrar la comprensión de los conceptos de “Clases” y “Objetos”</a:t>
            </a:r>
            <a:endParaRPr sz="1350">
              <a:solidFill>
                <a:schemeClr val="dk1"/>
              </a:solidFill>
              <a:latin typeface="DM Sans"/>
              <a:ea typeface="DM Sans"/>
              <a:cs typeface="DM Sans"/>
              <a:sym typeface="DM Sans"/>
            </a:endParaRPr>
          </a:p>
          <a:p>
            <a:pPr indent="-314325" lvl="0" marL="457200" rtl="0" algn="l">
              <a:spcBef>
                <a:spcPts val="1000"/>
              </a:spcBef>
              <a:spcAft>
                <a:spcPts val="1000"/>
              </a:spcAft>
              <a:buClr>
                <a:srgbClr val="82DB91"/>
              </a:buClr>
              <a:buSzPts val="1350"/>
              <a:buFont typeface="DM Sans"/>
              <a:buChar char="✓"/>
            </a:pPr>
            <a:r>
              <a:rPr lang="es" sz="1350">
                <a:solidFill>
                  <a:schemeClr val="dk1"/>
                </a:solidFill>
                <a:latin typeface="DM Sans"/>
                <a:ea typeface="DM Sans"/>
                <a:cs typeface="DM Sans"/>
                <a:sym typeface="DM Sans"/>
              </a:rPr>
              <a:t>Ejecutar correctamente el uso de paquetes y librerías.</a:t>
            </a:r>
            <a:endParaRPr sz="1350">
              <a:solidFill>
                <a:schemeClr val="dk1"/>
              </a:solidFill>
              <a:latin typeface="DM Sans"/>
              <a:ea typeface="DM Sans"/>
              <a:cs typeface="DM Sans"/>
              <a:sym typeface="DM Sans"/>
            </a:endParaRPr>
          </a:p>
        </p:txBody>
      </p:sp>
      <p:sp>
        <p:nvSpPr>
          <p:cNvPr id="480" name="Google Shape;480;p52"/>
          <p:cNvSpPr txBox="1"/>
          <p:nvPr/>
        </p:nvSpPr>
        <p:spPr>
          <a:xfrm>
            <a:off x="661025" y="1831650"/>
            <a:ext cx="75969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Crea  un programa que permita el modelamiento de Clientes en una página de compras. Se debe utilizar Programación Orientada a Objetos.</a:t>
            </a:r>
            <a:endParaRPr sz="1350">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Se evaluará el uso correcto de atributos y métodos. Crea un paquete redistribuíble con el programa creado. </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a:p>
            <a:pPr indent="0" lvl="0" marL="0" rtl="0" algn="l">
              <a:lnSpc>
                <a:spcPct val="100000"/>
              </a:lnSpc>
              <a:spcBef>
                <a:spcPts val="0"/>
              </a:spcBef>
              <a:spcAft>
                <a:spcPts val="0"/>
              </a:spcAft>
              <a:buClr>
                <a:srgbClr val="000000"/>
              </a:buClr>
              <a:buSzPts val="1100"/>
              <a:buFont typeface="Arial"/>
              <a:buNone/>
            </a:pPr>
            <a:r>
              <a:rPr lang="es" sz="1350">
                <a:latin typeface="DM Sans"/>
                <a:ea typeface="DM Sans"/>
                <a:cs typeface="DM Sans"/>
                <a:sym typeface="DM Sans"/>
              </a:rPr>
              <a:t>Debes entrar al link para acceder a la </a:t>
            </a:r>
            <a:r>
              <a:rPr b="1" lang="es" sz="1350" u="sng">
                <a:solidFill>
                  <a:schemeClr val="hlink"/>
                </a:solidFill>
                <a:latin typeface="DM Sans"/>
                <a:ea typeface="DM Sans"/>
                <a:cs typeface="DM Sans"/>
                <a:sym typeface="DM Sans"/>
                <a:hlinkClick r:id="rId5"/>
              </a:rPr>
              <a:t>consigna completa</a:t>
            </a:r>
            <a:r>
              <a:rPr b="1" lang="es" sz="1350">
                <a:latin typeface="DM Sans"/>
                <a:ea typeface="DM Sans"/>
                <a:cs typeface="DM Sans"/>
                <a:sym typeface="DM Sans"/>
              </a:rPr>
              <a:t>.</a:t>
            </a:r>
            <a:endParaRPr b="1"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53"/>
          <p:cNvGrpSpPr/>
          <p:nvPr/>
        </p:nvGrpSpPr>
        <p:grpSpPr>
          <a:xfrm>
            <a:off x="475504" y="468259"/>
            <a:ext cx="431074" cy="431148"/>
            <a:chOff x="3137108" y="2467173"/>
            <a:chExt cx="738900" cy="738900"/>
          </a:xfrm>
        </p:grpSpPr>
        <p:sp>
          <p:nvSpPr>
            <p:cNvPr id="486" name="Google Shape;486;p5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5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488" name="Google Shape;488;p5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89" name="Google Shape;489;p53"/>
          <p:cNvSpPr txBox="1"/>
          <p:nvPr/>
        </p:nvSpPr>
        <p:spPr>
          <a:xfrm>
            <a:off x="930550" y="468275"/>
            <a:ext cx="418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PRE-ENTREGA N° 2</a:t>
            </a:r>
            <a:endParaRPr>
              <a:latin typeface="DM Sans"/>
              <a:ea typeface="DM Sans"/>
              <a:cs typeface="DM Sans"/>
              <a:sym typeface="DM Sans"/>
            </a:endParaRPr>
          </a:p>
        </p:txBody>
      </p:sp>
      <p:pic>
        <p:nvPicPr>
          <p:cNvPr id="490" name="Google Shape;490;p53" title="🎥 Explicación Pre-entrega #2: Tu modelo de clientes">
            <a:hlinkClick r:id="rId5"/>
          </p:cNvPr>
          <p:cNvPicPr preferRelativeResize="0"/>
          <p:nvPr/>
        </p:nvPicPr>
        <p:blipFill>
          <a:blip r:embed="rId6">
            <a:alphaModFix/>
          </a:blip>
          <a:stretch>
            <a:fillRect/>
          </a:stretch>
        </p:blipFill>
        <p:spPr>
          <a:xfrm>
            <a:off x="967500" y="899375"/>
            <a:ext cx="6843926" cy="3707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8"/>
          <p:cNvSpPr txBox="1"/>
          <p:nvPr/>
        </p:nvSpPr>
        <p:spPr>
          <a:xfrm>
            <a:off x="1569925" y="2262425"/>
            <a:ext cx="69351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Scripts, módulos, paquetes y manejo de archivos</a:t>
            </a:r>
            <a:endParaRPr b="1" sz="4000">
              <a:solidFill>
                <a:srgbClr val="EAFF6A"/>
              </a:solidFill>
              <a:latin typeface="DM Sans"/>
              <a:ea typeface="DM Sans"/>
              <a:cs typeface="DM Sans"/>
              <a:sym typeface="DM Sans"/>
            </a:endParaRPr>
          </a:p>
        </p:txBody>
      </p:sp>
      <p:sp>
        <p:nvSpPr>
          <p:cNvPr id="66" name="Google Shape;66;p1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Semana 8</a:t>
            </a:r>
            <a:r>
              <a:rPr b="1" lang="es" sz="1800">
                <a:solidFill>
                  <a:schemeClr val="lt1"/>
                </a:solidFill>
                <a:latin typeface="DM Sans"/>
                <a:ea typeface="DM Sans"/>
                <a:cs typeface="DM Sans"/>
                <a:sym typeface="DM Sans"/>
              </a:rPr>
              <a:t>.</a:t>
            </a:r>
            <a:r>
              <a:rPr lang="es"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grpSp>
        <p:nvGrpSpPr>
          <p:cNvPr id="495" name="Google Shape;495;p54"/>
          <p:cNvGrpSpPr/>
          <p:nvPr/>
        </p:nvGrpSpPr>
        <p:grpSpPr>
          <a:xfrm>
            <a:off x="473351" y="619523"/>
            <a:ext cx="738900" cy="738900"/>
            <a:chOff x="473351" y="619523"/>
            <a:chExt cx="738900" cy="738900"/>
          </a:xfrm>
        </p:grpSpPr>
        <p:sp>
          <p:nvSpPr>
            <p:cNvPr id="496" name="Google Shape;496;p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54"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98" name="Google Shape;498;p54"/>
          <p:cNvSpPr txBox="1"/>
          <p:nvPr/>
        </p:nvSpPr>
        <p:spPr>
          <a:xfrm>
            <a:off x="1461300" y="625275"/>
            <a:ext cx="622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Repaso</a:t>
            </a:r>
            <a:endParaRPr b="1" i="0" sz="4000" u="none" cap="none" strike="noStrike">
              <a:solidFill>
                <a:schemeClr val="dk1"/>
              </a:solidFill>
              <a:latin typeface="DM Sans"/>
              <a:ea typeface="DM Sans"/>
              <a:cs typeface="DM Sans"/>
              <a:sym typeface="DM Sans"/>
            </a:endParaRPr>
          </a:p>
        </p:txBody>
      </p:sp>
      <p:sp>
        <p:nvSpPr>
          <p:cNvPr id="499" name="Google Shape;499;p54"/>
          <p:cNvSpPr txBox="1"/>
          <p:nvPr/>
        </p:nvSpPr>
        <p:spPr>
          <a:xfrm>
            <a:off x="1212250" y="1364175"/>
            <a:ext cx="6534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latin typeface="DM Sans"/>
                <a:ea typeface="DM Sans"/>
                <a:cs typeface="DM Sans"/>
                <a:sym typeface="DM Sans"/>
              </a:rPr>
              <a:t>Con esta clase finalizamos el módulo 3: Objetos, módulos y ficheros.</a:t>
            </a:r>
            <a:endParaRPr b="1" sz="2400">
              <a:latin typeface="DM Sans"/>
              <a:ea typeface="DM Sans"/>
              <a:cs typeface="DM Sans"/>
              <a:sym typeface="DM Sans"/>
            </a:endParaRPr>
          </a:p>
          <a:p>
            <a:pPr indent="0" lvl="0" marL="0" rtl="0" algn="l">
              <a:spcBef>
                <a:spcPts val="0"/>
              </a:spcBef>
              <a:spcAft>
                <a:spcPts val="0"/>
              </a:spcAft>
              <a:buNone/>
            </a:pPr>
            <a:r>
              <a:rPr b="1" lang="es" sz="2400">
                <a:latin typeface="DM Sans"/>
                <a:ea typeface="DM Sans"/>
                <a:cs typeface="DM Sans"/>
                <a:sym typeface="DM Sans"/>
              </a:rPr>
              <a:t>¡Felicitaciones!</a:t>
            </a:r>
            <a:endParaRPr b="1" sz="2400">
              <a:latin typeface="DM Sans"/>
              <a:ea typeface="DM Sans"/>
              <a:cs typeface="DM Sans"/>
              <a:sym typeface="DM Sans"/>
            </a:endParaRPr>
          </a:p>
          <a:p>
            <a:pPr indent="0" lvl="0" marL="0" rtl="0" algn="l">
              <a:spcBef>
                <a:spcPts val="0"/>
              </a:spcBef>
              <a:spcAft>
                <a:spcPts val="0"/>
              </a:spcAft>
              <a:buNone/>
            </a:pPr>
            <a:r>
              <a:t/>
            </a:r>
            <a:endParaRPr b="1" sz="2400">
              <a:latin typeface="DM Sans"/>
              <a:ea typeface="DM Sans"/>
              <a:cs typeface="DM Sans"/>
              <a:sym typeface="DM Sans"/>
            </a:endParaRPr>
          </a:p>
          <a:p>
            <a:pPr indent="0" lvl="0" marL="0" rtl="0" algn="l">
              <a:spcBef>
                <a:spcPts val="0"/>
              </a:spcBef>
              <a:spcAft>
                <a:spcPts val="0"/>
              </a:spcAft>
              <a:buNone/>
            </a:pPr>
            <a:r>
              <a:rPr b="1" lang="es" sz="2400">
                <a:latin typeface="DM Sans"/>
                <a:ea typeface="DM Sans"/>
                <a:cs typeface="DM Sans"/>
                <a:sym typeface="DM Sans"/>
              </a:rPr>
              <a:t>¿Qué tal si hacemos una trivia para repasar todo lo aprendido? 😄</a:t>
            </a:r>
            <a:endParaRPr b="1" sz="240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5"/>
          <p:cNvSpPr/>
          <p:nvPr/>
        </p:nvSpPr>
        <p:spPr>
          <a:xfrm>
            <a:off x="3310325" y="3980550"/>
            <a:ext cx="25074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5"/>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¡Atención!</a:t>
            </a:r>
            <a:endParaRPr b="1" sz="4000">
              <a:solidFill>
                <a:srgbClr val="EAFF6A"/>
              </a:solidFill>
              <a:latin typeface="DM Sans"/>
              <a:ea typeface="DM Sans"/>
              <a:cs typeface="DM Sans"/>
              <a:sym typeface="DM Sans"/>
            </a:endParaRPr>
          </a:p>
        </p:txBody>
      </p:sp>
      <p:sp>
        <p:nvSpPr>
          <p:cNvPr id="506" name="Google Shape;506;p55"/>
          <p:cNvSpPr txBox="1"/>
          <p:nvPr/>
        </p:nvSpPr>
        <p:spPr>
          <a:xfrm>
            <a:off x="473350" y="1626100"/>
            <a:ext cx="812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instalar </a:t>
            </a:r>
            <a:r>
              <a:rPr lang="es" sz="2000">
                <a:solidFill>
                  <a:srgbClr val="FF0000"/>
                </a:solidFill>
                <a:latin typeface="DM Sans"/>
                <a:ea typeface="DM Sans"/>
                <a:cs typeface="DM Sans"/>
                <a:sym typeface="DM Sans"/>
              </a:rPr>
              <a:t>Git </a:t>
            </a:r>
            <a:r>
              <a:rPr b="1" lang="es" sz="2000">
                <a:solidFill>
                  <a:schemeClr val="lt1"/>
                </a:solidFill>
                <a:latin typeface="DM Sans"/>
                <a:ea typeface="DM Sans"/>
                <a:cs typeface="DM Sans"/>
                <a:sym typeface="DM Sans"/>
              </a:rPr>
              <a:t>para la próxima clase.</a:t>
            </a:r>
            <a:endParaRPr b="1" sz="2000">
              <a:solidFill>
                <a:srgbClr val="DEFC52"/>
              </a:solidFill>
              <a:latin typeface="Helvetica Neue"/>
              <a:ea typeface="Helvetica Neue"/>
              <a:cs typeface="Helvetica Neue"/>
              <a:sym typeface="Helvetica Neue"/>
            </a:endParaRPr>
          </a:p>
        </p:txBody>
      </p:sp>
      <p:sp>
        <p:nvSpPr>
          <p:cNvPr id="507" name="Google Shape;507;p55"/>
          <p:cNvSpPr txBox="1"/>
          <p:nvPr/>
        </p:nvSpPr>
        <p:spPr>
          <a:xfrm>
            <a:off x="3310325" y="3980550"/>
            <a:ext cx="250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u="sng">
                <a:solidFill>
                  <a:schemeClr val="hlink"/>
                </a:solidFill>
                <a:latin typeface="DM Sans"/>
                <a:ea typeface="DM Sans"/>
                <a:cs typeface="DM Sans"/>
                <a:sym typeface="DM Sans"/>
                <a:hlinkClick r:id="rId3"/>
              </a:rPr>
              <a:t>Ver tutorial</a:t>
            </a:r>
            <a:endParaRPr sz="2000">
              <a:solidFill>
                <a:schemeClr val="lt1"/>
              </a:solidFill>
              <a:latin typeface="DM Sans"/>
              <a:ea typeface="DM Sans"/>
              <a:cs typeface="DM Sans"/>
              <a:sym typeface="DM Sans"/>
            </a:endParaRPr>
          </a:p>
        </p:txBody>
      </p:sp>
      <p:pic>
        <p:nvPicPr>
          <p:cNvPr id="508" name="Google Shape;508;p55" title="gif de persona escribiendo código"/>
          <p:cNvPicPr preferRelativeResize="0"/>
          <p:nvPr/>
        </p:nvPicPr>
        <p:blipFill>
          <a:blip r:embed="rId4">
            <a:alphaModFix/>
          </a:blip>
          <a:stretch>
            <a:fillRect/>
          </a:stretch>
        </p:blipFill>
        <p:spPr>
          <a:xfrm>
            <a:off x="3456522" y="2458113"/>
            <a:ext cx="2230974" cy="1246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519" name="Google Shape;519;p57"/>
          <p:cNvSpPr txBox="1"/>
          <p:nvPr/>
        </p:nvSpPr>
        <p:spPr>
          <a:xfrm>
            <a:off x="2179293" y="2467313"/>
            <a:ext cx="49257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Creación de módulo.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Paquetes.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Paquetes redistribuidos.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Paquetes / Módulos externos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Lectura de archivos txt, csv y json</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es" sz="1350">
                <a:solidFill>
                  <a:schemeClr val="lt1"/>
                </a:solidFill>
                <a:latin typeface="DM Sans"/>
                <a:ea typeface="DM Sans"/>
                <a:cs typeface="DM Sans"/>
                <a:sym typeface="DM Sans"/>
              </a:rPr>
              <a:t>Escritura de archivos txt y json</a:t>
            </a:r>
            <a:endParaRPr sz="1350">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58"/>
          <p:cNvGrpSpPr/>
          <p:nvPr/>
        </p:nvGrpSpPr>
        <p:grpSpPr>
          <a:xfrm>
            <a:off x="4829358" y="1735959"/>
            <a:ext cx="431100" cy="431100"/>
            <a:chOff x="674858" y="2943959"/>
            <a:chExt cx="431100" cy="431100"/>
          </a:xfrm>
        </p:grpSpPr>
        <p:sp>
          <p:nvSpPr>
            <p:cNvPr id="525" name="Google Shape;525;p58"/>
            <p:cNvSpPr/>
            <p:nvPr/>
          </p:nvSpPr>
          <p:spPr>
            <a:xfrm>
              <a:off x="674858" y="2943959"/>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58"/>
            <p:cNvPicPr preferRelativeResize="0"/>
            <p:nvPr/>
          </p:nvPicPr>
          <p:blipFill>
            <a:blip r:embed="rId3">
              <a:alphaModFix/>
            </a:blip>
            <a:stretch>
              <a:fillRect/>
            </a:stretch>
          </p:blipFill>
          <p:spPr>
            <a:xfrm>
              <a:off x="728875" y="3008475"/>
              <a:ext cx="323050" cy="323050"/>
            </a:xfrm>
            <a:prstGeom prst="rect">
              <a:avLst/>
            </a:prstGeom>
            <a:noFill/>
            <a:ln>
              <a:noFill/>
            </a:ln>
          </p:spPr>
        </p:pic>
      </p:grpSp>
      <p:grpSp>
        <p:nvGrpSpPr>
          <p:cNvPr id="527" name="Google Shape;527;p58"/>
          <p:cNvGrpSpPr/>
          <p:nvPr/>
        </p:nvGrpSpPr>
        <p:grpSpPr>
          <a:xfrm>
            <a:off x="475508" y="1751409"/>
            <a:ext cx="431100" cy="431100"/>
            <a:chOff x="664733" y="656834"/>
            <a:chExt cx="431100" cy="431100"/>
          </a:xfrm>
        </p:grpSpPr>
        <p:sp>
          <p:nvSpPr>
            <p:cNvPr id="528" name="Google Shape;528;p58"/>
            <p:cNvSpPr/>
            <p:nvPr/>
          </p:nvSpPr>
          <p:spPr>
            <a:xfrm>
              <a:off x="664733" y="6568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58"/>
            <p:cNvPicPr preferRelativeResize="0"/>
            <p:nvPr/>
          </p:nvPicPr>
          <p:blipFill>
            <a:blip r:embed="rId4">
              <a:alphaModFix/>
            </a:blip>
            <a:stretch>
              <a:fillRect/>
            </a:stretch>
          </p:blipFill>
          <p:spPr>
            <a:xfrm>
              <a:off x="718750" y="710875"/>
              <a:ext cx="323050" cy="323050"/>
            </a:xfrm>
            <a:prstGeom prst="rect">
              <a:avLst/>
            </a:prstGeom>
            <a:noFill/>
            <a:ln>
              <a:noFill/>
            </a:ln>
          </p:spPr>
        </p:pic>
      </p:grpSp>
      <p:sp>
        <p:nvSpPr>
          <p:cNvPr id="530" name="Google Shape;530;p58"/>
          <p:cNvSpPr txBox="1"/>
          <p:nvPr/>
        </p:nvSpPr>
        <p:spPr>
          <a:xfrm>
            <a:off x="1529550" y="374113"/>
            <a:ext cx="60849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La </a:t>
            </a:r>
            <a:r>
              <a:rPr b="1" lang="es" sz="4000">
                <a:solidFill>
                  <a:schemeClr val="accent6"/>
                </a:solidFill>
                <a:latin typeface="DM Sans"/>
                <a:ea typeface="DM Sans"/>
                <a:cs typeface="DM Sans"/>
                <a:sym typeface="DM Sans"/>
              </a:rPr>
              <a:t>próxima </a:t>
            </a:r>
            <a:r>
              <a:rPr b="1" lang="es" sz="4000">
                <a:solidFill>
                  <a:schemeClr val="lt1"/>
                </a:solidFill>
                <a:latin typeface="DM Sans"/>
                <a:ea typeface="DM Sans"/>
                <a:cs typeface="DM Sans"/>
                <a:sym typeface="DM Sans"/>
              </a:rPr>
              <a:t>semana</a:t>
            </a:r>
            <a:endParaRPr b="1" sz="4000">
              <a:solidFill>
                <a:schemeClr val="lt1"/>
              </a:solidFill>
              <a:latin typeface="DM Sans"/>
              <a:ea typeface="DM Sans"/>
              <a:cs typeface="DM Sans"/>
              <a:sym typeface="DM Sans"/>
            </a:endParaRPr>
          </a:p>
        </p:txBody>
      </p:sp>
      <p:sp>
        <p:nvSpPr>
          <p:cNvPr id="531" name="Google Shape;531;p58"/>
          <p:cNvSpPr txBox="1"/>
          <p:nvPr/>
        </p:nvSpPr>
        <p:spPr>
          <a:xfrm>
            <a:off x="1309200" y="1113013"/>
            <a:ext cx="6186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00">
                <a:solidFill>
                  <a:schemeClr val="lt1"/>
                </a:solidFill>
                <a:latin typeface="DM Sans"/>
                <a:ea typeface="DM Sans"/>
                <a:cs typeface="DM Sans"/>
                <a:sym typeface="DM Sans"/>
              </a:rPr>
              <a:t>Los próximos temas que vamos a ver</a:t>
            </a:r>
            <a:endParaRPr/>
          </a:p>
        </p:txBody>
      </p:sp>
      <p:sp>
        <p:nvSpPr>
          <p:cNvPr id="532" name="Google Shape;532;p58"/>
          <p:cNvSpPr txBox="1"/>
          <p:nvPr/>
        </p:nvSpPr>
        <p:spPr>
          <a:xfrm>
            <a:off x="966300" y="1766850"/>
            <a:ext cx="286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C</a:t>
            </a:r>
            <a:r>
              <a:rPr b="1" lang="es">
                <a:solidFill>
                  <a:schemeClr val="lt1"/>
                </a:solidFill>
                <a:latin typeface="DM Sans"/>
                <a:ea typeface="DM Sans"/>
                <a:cs typeface="DM Sans"/>
                <a:sym typeface="DM Sans"/>
              </a:rPr>
              <a:t>ontenido Pregrabado</a:t>
            </a:r>
            <a:endParaRPr b="1">
              <a:solidFill>
                <a:schemeClr val="lt1"/>
              </a:solidFill>
              <a:latin typeface="DM Sans"/>
              <a:ea typeface="DM Sans"/>
              <a:cs typeface="DM Sans"/>
              <a:sym typeface="DM Sans"/>
            </a:endParaRPr>
          </a:p>
        </p:txBody>
      </p:sp>
      <p:sp>
        <p:nvSpPr>
          <p:cNvPr id="533" name="Google Shape;533;p58"/>
          <p:cNvSpPr txBox="1"/>
          <p:nvPr/>
        </p:nvSpPr>
        <p:spPr>
          <a:xfrm>
            <a:off x="501450" y="2328275"/>
            <a:ext cx="37614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Video 9.1 - Git</a:t>
            </a:r>
            <a:endParaRPr sz="1200">
              <a:solidFill>
                <a:schemeClr val="lt1"/>
              </a:solidFill>
              <a:latin typeface="DM Sans"/>
              <a:ea typeface="DM Sans"/>
              <a:cs typeface="DM Sans"/>
              <a:sym typeface="DM Sans"/>
            </a:endParaRPr>
          </a:p>
          <a:p>
            <a:pPr indent="-304800" lvl="0" marL="457200" rtl="0" algn="l">
              <a:lnSpc>
                <a:spcPct val="115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Video 9.2 - GitHub</a:t>
            </a:r>
            <a:endParaRPr sz="1200">
              <a:solidFill>
                <a:schemeClr val="lt1"/>
              </a:solidFill>
              <a:latin typeface="DM Sans"/>
              <a:ea typeface="DM Sans"/>
              <a:cs typeface="DM Sans"/>
              <a:sym typeface="DM Sans"/>
            </a:endParaRPr>
          </a:p>
          <a:p>
            <a:pPr indent="-304800" lvl="0" marL="457200" rtl="0" algn="l">
              <a:lnSpc>
                <a:spcPct val="115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Video 9.3 - Django</a:t>
            </a:r>
            <a:endParaRPr sz="1200">
              <a:solidFill>
                <a:schemeClr val="lt1"/>
              </a:solidFill>
              <a:latin typeface="DM Sans"/>
              <a:ea typeface="DM Sans"/>
              <a:cs typeface="DM Sans"/>
              <a:sym typeface="DM Sans"/>
            </a:endParaRPr>
          </a:p>
          <a:p>
            <a:pPr indent="-304800" lvl="0" marL="457200" rtl="0" algn="l">
              <a:lnSpc>
                <a:spcPct val="115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Microdesafío - GitHub</a:t>
            </a:r>
            <a:endParaRPr sz="1200">
              <a:solidFill>
                <a:schemeClr val="lt1"/>
              </a:solidFill>
              <a:latin typeface="DM Sans"/>
              <a:ea typeface="DM Sans"/>
              <a:cs typeface="DM Sans"/>
              <a:sym typeface="DM Sans"/>
            </a:endParaRPr>
          </a:p>
        </p:txBody>
      </p:sp>
      <p:sp>
        <p:nvSpPr>
          <p:cNvPr id="534" name="Google Shape;534;p58"/>
          <p:cNvSpPr txBox="1"/>
          <p:nvPr/>
        </p:nvSpPr>
        <p:spPr>
          <a:xfrm>
            <a:off x="5284625" y="1751400"/>
            <a:ext cx="286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FFFFFF"/>
                </a:solidFill>
                <a:latin typeface="DM Sans"/>
                <a:ea typeface="DM Sans"/>
                <a:cs typeface="DM Sans"/>
                <a:sym typeface="DM Sans"/>
              </a:rPr>
              <a:t>Clase en vivo </a:t>
            </a:r>
            <a:r>
              <a:rPr lang="es">
                <a:solidFill>
                  <a:srgbClr val="FFFFFF"/>
                </a:solidFill>
                <a:latin typeface="DM Sans"/>
                <a:ea typeface="DM Sans"/>
                <a:cs typeface="DM Sans"/>
                <a:sym typeface="DM Sans"/>
              </a:rPr>
              <a:t>(2h)</a:t>
            </a:r>
            <a:endParaRPr>
              <a:solidFill>
                <a:srgbClr val="FFFFFF"/>
              </a:solidFill>
              <a:latin typeface="DM Sans"/>
              <a:ea typeface="DM Sans"/>
              <a:cs typeface="DM Sans"/>
              <a:sym typeface="DM Sans"/>
            </a:endParaRPr>
          </a:p>
        </p:txBody>
      </p:sp>
      <p:sp>
        <p:nvSpPr>
          <p:cNvPr id="535" name="Google Shape;535;p58"/>
          <p:cNvSpPr txBox="1"/>
          <p:nvPr/>
        </p:nvSpPr>
        <p:spPr>
          <a:xfrm>
            <a:off x="4829350" y="2328275"/>
            <a:ext cx="3700200" cy="1840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EAFF6A"/>
              </a:buClr>
              <a:buSzPts val="1200"/>
              <a:buFont typeface="DM Sans"/>
              <a:buChar char="✓"/>
            </a:pPr>
            <a:r>
              <a:rPr lang="es" sz="1200">
                <a:solidFill>
                  <a:srgbClr val="FFFFFF"/>
                </a:solidFill>
                <a:latin typeface="DM Sans"/>
                <a:ea typeface="DM Sans"/>
                <a:cs typeface="DM Sans"/>
                <a:sym typeface="DM Sans"/>
              </a:rPr>
              <a:t>Repaso Git</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EAFF6A"/>
              </a:buClr>
              <a:buSzPts val="1200"/>
              <a:buFont typeface="DM Sans"/>
              <a:buChar char="✓"/>
            </a:pPr>
            <a:r>
              <a:rPr lang="es" sz="1200">
                <a:solidFill>
                  <a:srgbClr val="FFFFFF"/>
                </a:solidFill>
                <a:latin typeface="DM Sans"/>
                <a:ea typeface="DM Sans"/>
                <a:cs typeface="DM Sans"/>
                <a:sym typeface="DM Sans"/>
              </a:rPr>
              <a:t>Ramas</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EAFF6A"/>
              </a:buClr>
              <a:buSzPts val="1200"/>
              <a:buFont typeface="DM Sans"/>
              <a:buChar char="✓"/>
            </a:pPr>
            <a:r>
              <a:rPr lang="es" sz="1200">
                <a:solidFill>
                  <a:srgbClr val="FFFFFF"/>
                </a:solidFill>
                <a:latin typeface="DM Sans"/>
                <a:ea typeface="DM Sans"/>
                <a:cs typeface="DM Sans"/>
                <a:sym typeface="DM Sans"/>
              </a:rPr>
              <a:t>Ejemplo en vivo: listar commits</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EAFF6A"/>
              </a:buClr>
              <a:buSzPts val="1200"/>
              <a:buFont typeface="DM Sans"/>
              <a:buChar char="✓"/>
            </a:pPr>
            <a:r>
              <a:rPr lang="es" sz="1200">
                <a:solidFill>
                  <a:srgbClr val="FFFFFF"/>
                </a:solidFill>
                <a:latin typeface="DM Sans"/>
                <a:ea typeface="DM Sans"/>
                <a:cs typeface="DM Sans"/>
                <a:sym typeface="DM Sans"/>
              </a:rPr>
              <a:t>Plantillas Django</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EAFF6A"/>
              </a:buClr>
              <a:buSzPts val="1200"/>
              <a:buFont typeface="DM Sans"/>
              <a:buChar char="✓"/>
            </a:pPr>
            <a:r>
              <a:rPr lang="es" sz="1200">
                <a:solidFill>
                  <a:srgbClr val="FFFFFF"/>
                </a:solidFill>
                <a:latin typeface="DM Sans"/>
                <a:ea typeface="DM Sans"/>
                <a:cs typeface="DM Sans"/>
                <a:sym typeface="DM Sans"/>
              </a:rPr>
              <a:t>Ejemplo en vivo: Creando nuestro primer template</a:t>
            </a:r>
            <a:endParaRPr sz="1200">
              <a:solidFill>
                <a:srgbClr val="FFFFFF"/>
              </a:solidFill>
              <a:latin typeface="DM Sans"/>
              <a:ea typeface="DM Sans"/>
              <a:cs typeface="DM Sans"/>
              <a:sym typeface="DM Sans"/>
            </a:endParaRPr>
          </a:p>
          <a:p>
            <a:pPr indent="-304800" lvl="0" marL="457200" rtl="0" algn="l">
              <a:lnSpc>
                <a:spcPct val="115000"/>
              </a:lnSpc>
              <a:spcBef>
                <a:spcPts val="0"/>
              </a:spcBef>
              <a:spcAft>
                <a:spcPts val="0"/>
              </a:spcAft>
              <a:buClr>
                <a:srgbClr val="EAFF6A"/>
              </a:buClr>
              <a:buSzPts val="1200"/>
              <a:buFont typeface="DM Sans"/>
              <a:buChar char="✓"/>
            </a:pPr>
            <a:r>
              <a:rPr lang="es" sz="1200">
                <a:solidFill>
                  <a:srgbClr val="FFFFFF"/>
                </a:solidFill>
                <a:latin typeface="DM Sans"/>
                <a:ea typeface="DM Sans"/>
                <a:cs typeface="DM Sans"/>
                <a:sym typeface="DM Sans"/>
              </a:rPr>
              <a:t>Entornos virtuales y paquetes en Python</a:t>
            </a:r>
            <a:endParaRPr sz="1200">
              <a:solidFill>
                <a:srgbClr val="FFFFFF"/>
              </a:solidFill>
              <a:latin typeface="DM Sans"/>
              <a:ea typeface="DM Sans"/>
              <a:cs typeface="DM Sans"/>
              <a:sym typeface="DM Sans"/>
            </a:endParaRPr>
          </a:p>
          <a:p>
            <a:pPr indent="0" lvl="0" marL="0" rtl="0" algn="l">
              <a:lnSpc>
                <a:spcPct val="115000"/>
              </a:lnSpc>
              <a:spcBef>
                <a:spcPts val="0"/>
              </a:spcBef>
              <a:spcAft>
                <a:spcPts val="0"/>
              </a:spcAft>
              <a:buNone/>
            </a:pPr>
            <a:r>
              <a:t/>
            </a:r>
            <a:endParaRPr sz="1100">
              <a:solidFill>
                <a:srgbClr val="FFFFFF"/>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9"/>
          <p:cNvSpPr/>
          <p:nvPr/>
        </p:nvSpPr>
        <p:spPr>
          <a:xfrm>
            <a:off x="1050750" y="1701325"/>
            <a:ext cx="7042500" cy="1920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9"/>
          <p:cNvSpPr txBox="1"/>
          <p:nvPr/>
        </p:nvSpPr>
        <p:spPr>
          <a:xfrm>
            <a:off x="1529550" y="374113"/>
            <a:ext cx="60849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La </a:t>
            </a:r>
            <a:r>
              <a:rPr b="1" lang="es" sz="4000">
                <a:solidFill>
                  <a:schemeClr val="accent6"/>
                </a:solidFill>
                <a:latin typeface="DM Sans"/>
                <a:ea typeface="DM Sans"/>
                <a:cs typeface="DM Sans"/>
                <a:sym typeface="DM Sans"/>
              </a:rPr>
              <a:t>próxima </a:t>
            </a:r>
            <a:r>
              <a:rPr b="1" lang="es" sz="4000">
                <a:solidFill>
                  <a:schemeClr val="lt1"/>
                </a:solidFill>
                <a:latin typeface="DM Sans"/>
                <a:ea typeface="DM Sans"/>
                <a:cs typeface="DM Sans"/>
                <a:sym typeface="DM Sans"/>
              </a:rPr>
              <a:t>semana</a:t>
            </a:r>
            <a:endParaRPr b="1" sz="4000">
              <a:solidFill>
                <a:schemeClr val="lt1"/>
              </a:solidFill>
              <a:latin typeface="DM Sans"/>
              <a:ea typeface="DM Sans"/>
              <a:cs typeface="DM Sans"/>
              <a:sym typeface="DM Sans"/>
            </a:endParaRPr>
          </a:p>
        </p:txBody>
      </p:sp>
      <p:sp>
        <p:nvSpPr>
          <p:cNvPr id="542" name="Google Shape;542;p59"/>
          <p:cNvSpPr txBox="1"/>
          <p:nvPr/>
        </p:nvSpPr>
        <p:spPr>
          <a:xfrm>
            <a:off x="1529550" y="1916575"/>
            <a:ext cx="60849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que, a partir de ahora, tienes disponible el </a:t>
            </a:r>
            <a:r>
              <a:rPr b="1" lang="es" sz="2000" u="sng">
                <a:solidFill>
                  <a:schemeClr val="lt1"/>
                </a:solidFill>
                <a:latin typeface="DM Sans"/>
                <a:ea typeface="DM Sans"/>
                <a:cs typeface="DM Sans"/>
                <a:sym typeface="DM Sans"/>
              </a:rPr>
              <a:t>contenido pregrabado</a:t>
            </a:r>
            <a:r>
              <a:rPr b="1" lang="es" sz="2000">
                <a:solidFill>
                  <a:schemeClr val="lt1"/>
                </a:solidFill>
                <a:latin typeface="DM Sans"/>
                <a:ea typeface="DM Sans"/>
                <a:cs typeface="DM Sans"/>
                <a:sym typeface="DM Sans"/>
              </a:rPr>
              <a:t> en la plataforma y que </a:t>
            </a:r>
            <a:r>
              <a:rPr b="1" lang="es" sz="2000">
                <a:solidFill>
                  <a:schemeClr val="accent6"/>
                </a:solidFill>
                <a:latin typeface="DM Sans"/>
                <a:ea typeface="DM Sans"/>
                <a:cs typeface="DM Sans"/>
                <a:sym typeface="DM Sans"/>
              </a:rPr>
              <a:t>es necesario que lo veas en forma previa a </a:t>
            </a:r>
            <a:r>
              <a:rPr b="1" lang="es" sz="2000">
                <a:solidFill>
                  <a:schemeClr val="accent6"/>
                </a:solidFill>
                <a:latin typeface="DM Sans"/>
                <a:ea typeface="DM Sans"/>
                <a:cs typeface="DM Sans"/>
                <a:sym typeface="DM Sans"/>
              </a:rPr>
              <a:t>la próxima clase</a:t>
            </a:r>
            <a:r>
              <a:rPr b="1" lang="es" sz="2000">
                <a:solidFill>
                  <a:schemeClr val="lt1"/>
                </a:solidFill>
                <a:latin typeface="DM Sans"/>
                <a:ea typeface="DM Sans"/>
                <a:cs typeface="DM Sans"/>
                <a:sym typeface="DM Sans"/>
              </a:rPr>
              <a:t>.</a:t>
            </a:r>
            <a:endParaRPr b="1" sz="2000">
              <a:solidFill>
                <a:srgbClr val="DEFC52"/>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1"/>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2"/>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100">
                <a:solidFill>
                  <a:schemeClr val="accent6"/>
                </a:solidFill>
                <a:latin typeface="DM Sans"/>
                <a:ea typeface="DM Sans"/>
                <a:cs typeface="DM Sans"/>
                <a:sym typeface="DM Sans"/>
              </a:rPr>
              <a:t>#</a:t>
            </a:r>
            <a:r>
              <a:rPr b="1" lang="es" sz="3100">
                <a:solidFill>
                  <a:schemeClr val="lt1"/>
                </a:solidFill>
                <a:latin typeface="DM Sans"/>
                <a:ea typeface="DM Sans"/>
                <a:cs typeface="DM Sans"/>
                <a:sym typeface="DM Sans"/>
              </a:rPr>
              <a:t>DemocratizandoLaEducación</a:t>
            </a:r>
            <a:endParaRPr b="1" sz="3100">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¡Gracias por estudiar con nosotros!</a:t>
            </a:r>
            <a:r>
              <a:rPr b="1" lang="es" sz="4000">
                <a:solidFill>
                  <a:schemeClr val="dk1"/>
                </a:solidFill>
                <a:latin typeface="DM Sans"/>
                <a:ea typeface="DM Sans"/>
                <a:cs typeface="DM Sans"/>
                <a:sym typeface="DM Sans"/>
              </a:rPr>
              <a:t> </a:t>
            </a:r>
            <a:r>
              <a:rPr b="1" lang="es" sz="25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72" name="Google Shape;72;p19"/>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73" name="Google Shape;73;p19"/>
          <p:cNvSpPr txBox="1"/>
          <p:nvPr/>
        </p:nvSpPr>
        <p:spPr>
          <a:xfrm>
            <a:off x="2690549" y="1451625"/>
            <a:ext cx="4841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la estructura de un módulo. </a:t>
            </a:r>
            <a:endParaRPr b="1" sz="1350">
              <a:solidFill>
                <a:schemeClr val="lt1"/>
              </a:solidFill>
              <a:latin typeface="DM Sans"/>
              <a:ea typeface="DM Sans"/>
              <a:cs typeface="DM Sans"/>
              <a:sym typeface="DM Sans"/>
            </a:endParaRPr>
          </a:p>
        </p:txBody>
      </p:sp>
      <p:pic>
        <p:nvPicPr>
          <p:cNvPr id="74" name="Google Shape;74;p19"/>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75" name="Google Shape;75;p19"/>
          <p:cNvSpPr txBox="1"/>
          <p:nvPr/>
        </p:nvSpPr>
        <p:spPr>
          <a:xfrm>
            <a:off x="2690547" y="2054750"/>
            <a:ext cx="5569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Ejecutar</a:t>
            </a:r>
            <a:r>
              <a:rPr lang="es" sz="1350">
                <a:solidFill>
                  <a:schemeClr val="lt1"/>
                </a:solidFill>
                <a:latin typeface="DM Sans"/>
                <a:ea typeface="DM Sans"/>
                <a:cs typeface="DM Sans"/>
                <a:sym typeface="DM Sans"/>
              </a:rPr>
              <a:t> módulos y paquetes en Python.</a:t>
            </a:r>
            <a:endParaRPr b="1" sz="1350">
              <a:solidFill>
                <a:schemeClr val="lt1"/>
              </a:solidFill>
              <a:latin typeface="DM Sans"/>
              <a:ea typeface="DM Sans"/>
              <a:cs typeface="DM Sans"/>
              <a:sym typeface="DM Sans"/>
            </a:endParaRPr>
          </a:p>
        </p:txBody>
      </p:sp>
      <p:pic>
        <p:nvPicPr>
          <p:cNvPr id="76" name="Google Shape;76;p19"/>
          <p:cNvPicPr preferRelativeResize="0"/>
          <p:nvPr/>
        </p:nvPicPr>
        <p:blipFill rotWithShape="1">
          <a:blip r:embed="rId3">
            <a:alphaModFix/>
          </a:blip>
          <a:srcRect b="0" l="0" r="0" t="0"/>
          <a:stretch/>
        </p:blipFill>
        <p:spPr>
          <a:xfrm>
            <a:off x="2172138" y="2705138"/>
            <a:ext cx="196975" cy="196975"/>
          </a:xfrm>
          <a:prstGeom prst="rect">
            <a:avLst/>
          </a:prstGeom>
          <a:noFill/>
          <a:ln>
            <a:noFill/>
          </a:ln>
        </p:spPr>
      </p:pic>
      <p:sp>
        <p:nvSpPr>
          <p:cNvPr id="77" name="Google Shape;77;p19"/>
          <p:cNvSpPr txBox="1"/>
          <p:nvPr/>
        </p:nvSpPr>
        <p:spPr>
          <a:xfrm>
            <a:off x="2690561" y="26578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 sz="1350">
                <a:solidFill>
                  <a:schemeClr val="lt1"/>
                </a:solidFill>
                <a:latin typeface="DM Sans"/>
                <a:ea typeface="DM Sans"/>
                <a:cs typeface="DM Sans"/>
                <a:sym typeface="DM Sans"/>
              </a:rPr>
              <a:t>Elaborar </a:t>
            </a:r>
            <a:r>
              <a:rPr lang="es" sz="1350">
                <a:solidFill>
                  <a:schemeClr val="lt1"/>
                </a:solidFill>
                <a:latin typeface="DM Sans"/>
                <a:ea typeface="DM Sans"/>
                <a:cs typeface="DM Sans"/>
                <a:sym typeface="DM Sans"/>
              </a:rPr>
              <a:t>archivos JSON</a:t>
            </a:r>
            <a:endParaRPr b="1" sz="1350">
              <a:solidFill>
                <a:schemeClr val="lt1"/>
              </a:solidFill>
              <a:latin typeface="DM Sans"/>
              <a:ea typeface="DM Sans"/>
              <a:cs typeface="DM Sans"/>
              <a:sym typeface="DM Sans"/>
            </a:endParaRPr>
          </a:p>
        </p:txBody>
      </p:sp>
      <p:cxnSp>
        <p:nvCxnSpPr>
          <p:cNvPr id="78" name="Google Shape;78;p19"/>
          <p:cNvCxnSpPr>
            <a:stCxn id="72" idx="2"/>
            <a:endCxn id="74" idx="0"/>
          </p:cNvCxnSpPr>
          <p:nvPr/>
        </p:nvCxnSpPr>
        <p:spPr>
          <a:xfrm flipH="1" rot="-5400000">
            <a:off x="2052975"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79" name="Google Shape;79;p19"/>
          <p:cNvCxnSpPr>
            <a:stCxn id="74" idx="2"/>
          </p:cNvCxnSpPr>
          <p:nvPr/>
        </p:nvCxnSpPr>
        <p:spPr>
          <a:xfrm flipH="1" rot="-5400000">
            <a:off x="2083275" y="2563038"/>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20"/>
          <p:cNvGrpSpPr/>
          <p:nvPr/>
        </p:nvGrpSpPr>
        <p:grpSpPr>
          <a:xfrm>
            <a:off x="4200279" y="1120432"/>
            <a:ext cx="743346" cy="743346"/>
            <a:chOff x="4616400" y="1950761"/>
            <a:chExt cx="431100" cy="431100"/>
          </a:xfrm>
        </p:grpSpPr>
        <p:sp>
          <p:nvSpPr>
            <p:cNvPr id="85" name="Google Shape;85;p20"/>
            <p:cNvSpPr/>
            <p:nvPr/>
          </p:nvSpPr>
          <p:spPr>
            <a:xfrm>
              <a:off x="4616400" y="1950761"/>
              <a:ext cx="431100" cy="431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2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7" name="Google Shape;87;p20"/>
          <p:cNvSpPr txBox="1"/>
          <p:nvPr/>
        </p:nvSpPr>
        <p:spPr>
          <a:xfrm>
            <a:off x="1461300" y="194560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¡Recuerda esto!</a:t>
            </a:r>
            <a:endParaRPr b="1" sz="3800">
              <a:solidFill>
                <a:schemeClr val="dk1"/>
              </a:solidFill>
              <a:latin typeface="DM Sans"/>
              <a:ea typeface="DM Sans"/>
              <a:cs typeface="DM Sans"/>
              <a:sym typeface="DM Sans"/>
            </a:endParaRPr>
          </a:p>
        </p:txBody>
      </p:sp>
      <p:sp>
        <p:nvSpPr>
          <p:cNvPr id="88" name="Google Shape;88;p20"/>
          <p:cNvSpPr txBox="1"/>
          <p:nvPr/>
        </p:nvSpPr>
        <p:spPr>
          <a:xfrm>
            <a:off x="2210850" y="2852575"/>
            <a:ext cx="4722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2100">
                <a:solidFill>
                  <a:schemeClr val="dk1"/>
                </a:solidFill>
                <a:latin typeface="DM Sans"/>
                <a:ea typeface="DM Sans"/>
                <a:cs typeface="DM Sans"/>
                <a:sym typeface="DM Sans"/>
              </a:rPr>
              <a:t>Antes de iniciar esta clase, </a:t>
            </a:r>
            <a:endParaRPr sz="2100">
              <a:solidFill>
                <a:schemeClr val="dk1"/>
              </a:solidFill>
              <a:latin typeface="DM Sans"/>
              <a:ea typeface="DM Sans"/>
              <a:cs typeface="DM Sans"/>
              <a:sym typeface="DM Sans"/>
            </a:endParaRPr>
          </a:p>
          <a:p>
            <a:pPr indent="0" lvl="0" marL="0" rtl="0" algn="ctr">
              <a:spcBef>
                <a:spcPts val="0"/>
              </a:spcBef>
              <a:spcAft>
                <a:spcPts val="0"/>
              </a:spcAft>
              <a:buNone/>
            </a:pPr>
            <a:r>
              <a:rPr lang="es" sz="2100">
                <a:solidFill>
                  <a:schemeClr val="dk1"/>
                </a:solidFill>
                <a:latin typeface="DM Sans"/>
                <a:ea typeface="DM Sans"/>
                <a:cs typeface="DM Sans"/>
                <a:sym typeface="DM Sans"/>
              </a:rPr>
              <a:t>debes abrir VSC</a:t>
            </a:r>
            <a:r>
              <a:rPr lang="es" sz="2100">
                <a:solidFill>
                  <a:schemeClr val="dk1"/>
                </a:solidFill>
                <a:latin typeface="DM Sans"/>
                <a:ea typeface="DM Sans"/>
                <a:cs typeface="DM Sans"/>
                <a:sym typeface="DM Sans"/>
              </a:rPr>
              <a:t>.</a:t>
            </a:r>
            <a:endParaRPr sz="21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95" name="Google Shape;95;p21"/>
          <p:cNvSpPr/>
          <p:nvPr/>
        </p:nvSpPr>
        <p:spPr>
          <a:xfrm>
            <a:off x="763550" y="1490818"/>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Módulos</a:t>
            </a:r>
            <a:endParaRPr sz="1200">
              <a:solidFill>
                <a:srgbClr val="FFFFFF"/>
              </a:solidFill>
              <a:latin typeface="DM Sans"/>
              <a:ea typeface="DM Sans"/>
              <a:cs typeface="DM Sans"/>
              <a:sym typeface="DM Sans"/>
            </a:endParaRPr>
          </a:p>
        </p:txBody>
      </p:sp>
      <p:cxnSp>
        <p:nvCxnSpPr>
          <p:cNvPr id="96" name="Google Shape;96;p21"/>
          <p:cNvCxnSpPr>
            <a:stCxn id="97" idx="1"/>
            <a:endCxn id="95" idx="3"/>
          </p:cNvCxnSpPr>
          <p:nvPr/>
        </p:nvCxnSpPr>
        <p:spPr>
          <a:xfrm flipH="1">
            <a:off x="2162625" y="1780843"/>
            <a:ext cx="673500" cy="600"/>
          </a:xfrm>
          <a:prstGeom prst="bentConnector3">
            <a:avLst>
              <a:gd fmla="val 49991" name="adj1"/>
            </a:avLst>
          </a:prstGeom>
          <a:noFill/>
          <a:ln cap="flat" cmpd="sng" w="9525">
            <a:solidFill>
              <a:srgbClr val="CCCCCC"/>
            </a:solidFill>
            <a:prstDash val="solid"/>
            <a:round/>
            <a:headEnd len="med" w="med" type="none"/>
            <a:tailEnd len="med" w="med" type="oval"/>
          </a:ln>
        </p:spPr>
      </p:cxnSp>
      <p:sp>
        <p:nvSpPr>
          <p:cNvPr id="97" name="Google Shape;97;p21"/>
          <p:cNvSpPr/>
          <p:nvPr/>
        </p:nvSpPr>
        <p:spPr>
          <a:xfrm>
            <a:off x="2836125" y="14907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Paquetes</a:t>
            </a:r>
            <a:endParaRPr sz="1200">
              <a:solidFill>
                <a:srgbClr val="FFFFFF"/>
              </a:solidFill>
              <a:latin typeface="DM Sans"/>
              <a:ea typeface="DM Sans"/>
              <a:cs typeface="DM Sans"/>
              <a:sym typeface="DM Sans"/>
            </a:endParaRPr>
          </a:p>
        </p:txBody>
      </p:sp>
      <p:sp>
        <p:nvSpPr>
          <p:cNvPr id="98" name="Google Shape;98;p21"/>
          <p:cNvSpPr/>
          <p:nvPr/>
        </p:nvSpPr>
        <p:spPr>
          <a:xfrm>
            <a:off x="4908712" y="1490830"/>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Persistencia de datos</a:t>
            </a:r>
            <a:endParaRPr sz="1200">
              <a:solidFill>
                <a:srgbClr val="FFFFFF"/>
              </a:solidFill>
              <a:latin typeface="DM Sans"/>
              <a:ea typeface="DM Sans"/>
              <a:cs typeface="DM Sans"/>
              <a:sym typeface="DM Sans"/>
            </a:endParaRPr>
          </a:p>
        </p:txBody>
      </p:sp>
      <p:sp>
        <p:nvSpPr>
          <p:cNvPr id="99" name="Google Shape;99;p21"/>
          <p:cNvSpPr/>
          <p:nvPr/>
        </p:nvSpPr>
        <p:spPr>
          <a:xfrm>
            <a:off x="4908725" y="2332705"/>
            <a:ext cx="1399200" cy="580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Open</a:t>
            </a:r>
            <a:endParaRPr sz="1200">
              <a:solidFill>
                <a:srgbClr val="FFFFFF"/>
              </a:solidFill>
              <a:latin typeface="DM Sans"/>
              <a:ea typeface="DM Sans"/>
              <a:cs typeface="DM Sans"/>
              <a:sym typeface="DM Sans"/>
            </a:endParaRPr>
          </a:p>
        </p:txBody>
      </p:sp>
      <p:sp>
        <p:nvSpPr>
          <p:cNvPr id="100" name="Google Shape;100;p21"/>
          <p:cNvSpPr/>
          <p:nvPr/>
        </p:nvSpPr>
        <p:spPr>
          <a:xfrm>
            <a:off x="801337" y="329446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050">
                <a:solidFill>
                  <a:schemeClr val="dk1"/>
                </a:solidFill>
                <a:highlight>
                  <a:schemeClr val="lt1"/>
                </a:highlight>
                <a:latin typeface="DM Sans"/>
                <a:ea typeface="DM Sans"/>
                <a:cs typeface="DM Sans"/>
                <a:sym typeface="DM Sans"/>
              </a:rPr>
              <a:t>Collections, Counter, Datetime, Math, Random</a:t>
            </a:r>
            <a:endParaRPr sz="900">
              <a:solidFill>
                <a:schemeClr val="dk1"/>
              </a:solidFill>
              <a:highlight>
                <a:schemeClr val="lt1"/>
              </a:highlight>
              <a:latin typeface="DM Sans"/>
              <a:ea typeface="DM Sans"/>
              <a:cs typeface="DM Sans"/>
              <a:sym typeface="DM Sans"/>
            </a:endParaRPr>
          </a:p>
        </p:txBody>
      </p:sp>
      <p:sp>
        <p:nvSpPr>
          <p:cNvPr id="101" name="Google Shape;101;p21"/>
          <p:cNvSpPr/>
          <p:nvPr/>
        </p:nvSpPr>
        <p:spPr>
          <a:xfrm>
            <a:off x="2836112" y="329446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Redistribución</a:t>
            </a:r>
            <a:endParaRPr sz="1200">
              <a:solidFill>
                <a:srgbClr val="222222"/>
              </a:solidFill>
              <a:latin typeface="DM Sans"/>
              <a:ea typeface="DM Sans"/>
              <a:cs typeface="DM Sans"/>
              <a:sym typeface="DM Sans"/>
            </a:endParaRPr>
          </a:p>
        </p:txBody>
      </p:sp>
      <p:cxnSp>
        <p:nvCxnSpPr>
          <p:cNvPr id="102" name="Google Shape;102;p21"/>
          <p:cNvCxnSpPr>
            <a:stCxn id="95" idx="2"/>
          </p:cNvCxnSpPr>
          <p:nvPr/>
        </p:nvCxnSpPr>
        <p:spPr>
          <a:xfrm>
            <a:off x="1463150" y="2071018"/>
            <a:ext cx="0" cy="1223400"/>
          </a:xfrm>
          <a:prstGeom prst="straightConnector1">
            <a:avLst/>
          </a:prstGeom>
          <a:noFill/>
          <a:ln cap="flat" cmpd="sng" w="9525">
            <a:solidFill>
              <a:srgbClr val="CCCCCC"/>
            </a:solidFill>
            <a:prstDash val="solid"/>
            <a:round/>
            <a:headEnd len="med" w="med" type="none"/>
            <a:tailEnd len="med" w="med" type="none"/>
          </a:ln>
        </p:spPr>
      </p:cxnSp>
      <p:sp>
        <p:nvSpPr>
          <p:cNvPr id="103" name="Google Shape;103;p21"/>
          <p:cNvSpPr/>
          <p:nvPr/>
        </p:nvSpPr>
        <p:spPr>
          <a:xfrm>
            <a:off x="763537" y="240266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Usos</a:t>
            </a:r>
            <a:endParaRPr sz="1200">
              <a:solidFill>
                <a:srgbClr val="222222"/>
              </a:solidFill>
              <a:latin typeface="DM Sans"/>
              <a:ea typeface="DM Sans"/>
              <a:cs typeface="DM Sans"/>
              <a:sym typeface="DM Sans"/>
            </a:endParaRPr>
          </a:p>
        </p:txBody>
      </p:sp>
      <p:cxnSp>
        <p:nvCxnSpPr>
          <p:cNvPr id="104" name="Google Shape;104;p21"/>
          <p:cNvCxnSpPr>
            <a:stCxn id="97" idx="2"/>
            <a:endCxn id="101" idx="0"/>
          </p:cNvCxnSpPr>
          <p:nvPr/>
        </p:nvCxnSpPr>
        <p:spPr>
          <a:xfrm>
            <a:off x="3535725" y="2070943"/>
            <a:ext cx="0" cy="1223400"/>
          </a:xfrm>
          <a:prstGeom prst="straightConnector1">
            <a:avLst/>
          </a:prstGeom>
          <a:noFill/>
          <a:ln cap="flat" cmpd="sng" w="9525">
            <a:solidFill>
              <a:srgbClr val="CCCCCC"/>
            </a:solidFill>
            <a:prstDash val="solid"/>
            <a:round/>
            <a:headEnd len="med" w="med" type="none"/>
            <a:tailEnd len="med" w="med" type="none"/>
          </a:ln>
        </p:spPr>
      </p:cxnSp>
      <p:sp>
        <p:nvSpPr>
          <p:cNvPr id="105" name="Google Shape;105;p21"/>
          <p:cNvSpPr/>
          <p:nvPr/>
        </p:nvSpPr>
        <p:spPr>
          <a:xfrm>
            <a:off x="2836112" y="240266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Definición y creación</a:t>
            </a:r>
            <a:endParaRPr sz="1200">
              <a:solidFill>
                <a:srgbClr val="222222"/>
              </a:solidFill>
              <a:latin typeface="DM Sans"/>
              <a:ea typeface="DM Sans"/>
              <a:cs typeface="DM Sans"/>
              <a:sym typeface="DM Sans"/>
            </a:endParaRPr>
          </a:p>
        </p:txBody>
      </p:sp>
      <p:sp>
        <p:nvSpPr>
          <p:cNvPr id="106" name="Google Shape;106;p21"/>
          <p:cNvSpPr/>
          <p:nvPr/>
        </p:nvSpPr>
        <p:spPr>
          <a:xfrm>
            <a:off x="4908712" y="4136422"/>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read, readline, readline, write</a:t>
            </a:r>
            <a:endParaRPr sz="1200">
              <a:solidFill>
                <a:srgbClr val="222222"/>
              </a:solidFill>
              <a:latin typeface="DM Sans"/>
              <a:ea typeface="DM Sans"/>
              <a:cs typeface="DM Sans"/>
              <a:sym typeface="DM Sans"/>
            </a:endParaRPr>
          </a:p>
        </p:txBody>
      </p:sp>
      <p:cxnSp>
        <p:nvCxnSpPr>
          <p:cNvPr id="107" name="Google Shape;107;p21"/>
          <p:cNvCxnSpPr>
            <a:stCxn id="98" idx="2"/>
            <a:endCxn id="99" idx="0"/>
          </p:cNvCxnSpPr>
          <p:nvPr/>
        </p:nvCxnSpPr>
        <p:spPr>
          <a:xfrm>
            <a:off x="5608312" y="2071030"/>
            <a:ext cx="0" cy="261600"/>
          </a:xfrm>
          <a:prstGeom prst="straightConnector1">
            <a:avLst/>
          </a:prstGeom>
          <a:noFill/>
          <a:ln cap="flat" cmpd="sng" w="9525">
            <a:solidFill>
              <a:srgbClr val="CCCCCC"/>
            </a:solidFill>
            <a:prstDash val="solid"/>
            <a:round/>
            <a:headEnd len="med" w="med" type="none"/>
            <a:tailEnd len="med" w="med" type="none"/>
          </a:ln>
        </p:spPr>
      </p:cxnSp>
      <p:cxnSp>
        <p:nvCxnSpPr>
          <p:cNvPr id="108" name="Google Shape;108;p21"/>
          <p:cNvCxnSpPr>
            <a:stCxn id="99" idx="2"/>
            <a:endCxn id="106" idx="0"/>
          </p:cNvCxnSpPr>
          <p:nvPr/>
        </p:nvCxnSpPr>
        <p:spPr>
          <a:xfrm>
            <a:off x="5608325" y="2912905"/>
            <a:ext cx="0" cy="1223400"/>
          </a:xfrm>
          <a:prstGeom prst="straightConnector1">
            <a:avLst/>
          </a:prstGeom>
          <a:noFill/>
          <a:ln cap="flat" cmpd="sng" w="9525">
            <a:solidFill>
              <a:srgbClr val="CCCCCC"/>
            </a:solidFill>
            <a:prstDash val="solid"/>
            <a:round/>
            <a:headEnd len="med" w="med" type="none"/>
            <a:tailEnd len="med" w="med" type="none"/>
          </a:ln>
        </p:spPr>
      </p:cxnSp>
      <p:sp>
        <p:nvSpPr>
          <p:cNvPr id="109" name="Google Shape;109;p21"/>
          <p:cNvSpPr/>
          <p:nvPr/>
        </p:nvSpPr>
        <p:spPr>
          <a:xfrm>
            <a:off x="4908712" y="3244622"/>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Modos y seek</a:t>
            </a:r>
            <a:endParaRPr sz="1200">
              <a:solidFill>
                <a:srgbClr val="222222"/>
              </a:solidFill>
              <a:latin typeface="DM Sans"/>
              <a:ea typeface="DM Sans"/>
              <a:cs typeface="DM Sans"/>
              <a:sym typeface="DM Sans"/>
            </a:endParaRPr>
          </a:p>
        </p:txBody>
      </p:sp>
      <p:pic>
        <p:nvPicPr>
          <p:cNvPr id="110" name="Google Shape;110;p21"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11" name="Google Shape;111;p21"/>
          <p:cNvSpPr/>
          <p:nvPr/>
        </p:nvSpPr>
        <p:spPr>
          <a:xfrm>
            <a:off x="7147862" y="31172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json</a:t>
            </a:r>
            <a:endParaRPr sz="1200">
              <a:solidFill>
                <a:srgbClr val="FFFFFF"/>
              </a:solidFill>
              <a:latin typeface="DM Sans"/>
              <a:ea typeface="DM Sans"/>
              <a:cs typeface="DM Sans"/>
              <a:sym typeface="DM Sans"/>
            </a:endParaRPr>
          </a:p>
        </p:txBody>
      </p:sp>
      <p:sp>
        <p:nvSpPr>
          <p:cNvPr id="112" name="Google Shape;112;p21"/>
          <p:cNvSpPr/>
          <p:nvPr/>
        </p:nvSpPr>
        <p:spPr>
          <a:xfrm>
            <a:off x="7147850" y="402916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222222"/>
                </a:solidFill>
                <a:latin typeface="DM Sans"/>
                <a:ea typeface="DM Sans"/>
                <a:cs typeface="DM Sans"/>
                <a:sym typeface="DM Sans"/>
              </a:rPr>
              <a:t>dump y load</a:t>
            </a:r>
            <a:endParaRPr sz="1200">
              <a:solidFill>
                <a:srgbClr val="222222"/>
              </a:solidFill>
              <a:latin typeface="DM Sans"/>
              <a:ea typeface="DM Sans"/>
              <a:cs typeface="DM Sans"/>
              <a:sym typeface="DM Sans"/>
            </a:endParaRPr>
          </a:p>
        </p:txBody>
      </p:sp>
      <p:cxnSp>
        <p:nvCxnSpPr>
          <p:cNvPr id="113" name="Google Shape;113;p21"/>
          <p:cNvCxnSpPr>
            <a:stCxn id="111" idx="2"/>
            <a:endCxn id="112" idx="0"/>
          </p:cNvCxnSpPr>
          <p:nvPr/>
        </p:nvCxnSpPr>
        <p:spPr>
          <a:xfrm>
            <a:off x="7847462" y="3697443"/>
            <a:ext cx="0" cy="331800"/>
          </a:xfrm>
          <a:prstGeom prst="straightConnector1">
            <a:avLst/>
          </a:prstGeom>
          <a:noFill/>
          <a:ln cap="flat" cmpd="sng" w="9525">
            <a:solidFill>
              <a:srgbClr val="CCCCCC"/>
            </a:solidFill>
            <a:prstDash val="solid"/>
            <a:round/>
            <a:headEnd len="med" w="med" type="none"/>
            <a:tailEnd len="med" w="med" type="none"/>
          </a:ln>
        </p:spPr>
      </p:cxnSp>
      <p:cxnSp>
        <p:nvCxnSpPr>
          <p:cNvPr id="114" name="Google Shape;114;p21"/>
          <p:cNvCxnSpPr>
            <a:stCxn id="106" idx="3"/>
            <a:endCxn id="111" idx="1"/>
          </p:cNvCxnSpPr>
          <p:nvPr/>
        </p:nvCxnSpPr>
        <p:spPr>
          <a:xfrm flipH="1" rot="10800000">
            <a:off x="6307912" y="3407422"/>
            <a:ext cx="840000" cy="1019100"/>
          </a:xfrm>
          <a:prstGeom prst="bentConnector3">
            <a:avLst>
              <a:gd fmla="val 4999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Repasemos…</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pSp>
        <p:nvGrpSpPr>
          <p:cNvPr id="124" name="Google Shape;124;p23"/>
          <p:cNvGrpSpPr/>
          <p:nvPr/>
        </p:nvGrpSpPr>
        <p:grpSpPr>
          <a:xfrm>
            <a:off x="457372" y="468290"/>
            <a:ext cx="431074" cy="431074"/>
            <a:chOff x="473351" y="619523"/>
            <a:chExt cx="738900" cy="738900"/>
          </a:xfrm>
        </p:grpSpPr>
        <p:sp>
          <p:nvSpPr>
            <p:cNvPr id="125" name="Google Shape;125;p2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27" name="Google Shape;127;p23"/>
          <p:cNvSpPr txBox="1"/>
          <p:nvPr/>
        </p:nvSpPr>
        <p:spPr>
          <a:xfrm>
            <a:off x="457375" y="1012850"/>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Semana 8</a:t>
            </a:r>
            <a:endParaRPr b="1" sz="3500">
              <a:solidFill>
                <a:srgbClr val="EAFF6A"/>
              </a:solidFill>
              <a:latin typeface="DM Sans"/>
              <a:ea typeface="DM Sans"/>
              <a:cs typeface="DM Sans"/>
              <a:sym typeface="DM Sans"/>
            </a:endParaRPr>
          </a:p>
        </p:txBody>
      </p:sp>
      <p:sp>
        <p:nvSpPr>
          <p:cNvPr id="128" name="Google Shape;128;p23"/>
          <p:cNvSpPr txBox="1"/>
          <p:nvPr/>
        </p:nvSpPr>
        <p:spPr>
          <a:xfrm>
            <a:off x="473350" y="1682450"/>
            <a:ext cx="3834600" cy="167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En los videos de esta semana aprendiste sobre:</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00000"/>
              </a:lnSpc>
              <a:spcBef>
                <a:spcPts val="800"/>
              </a:spcBef>
              <a:spcAft>
                <a:spcPts val="0"/>
              </a:spcAft>
              <a:buClr>
                <a:srgbClr val="EAFF6A"/>
              </a:buClr>
              <a:buSzPts val="1350"/>
              <a:buFont typeface="Helvetica Neue"/>
              <a:buChar char="✓"/>
            </a:pPr>
            <a:r>
              <a:rPr lang="es" sz="1350">
                <a:solidFill>
                  <a:schemeClr val="lt1"/>
                </a:solidFill>
                <a:latin typeface="DM Sans"/>
                <a:ea typeface="DM Sans"/>
                <a:cs typeface="DM Sans"/>
                <a:sym typeface="DM Sans"/>
              </a:rPr>
              <a:t>Argumentos pasados en la </a:t>
            </a:r>
            <a:r>
              <a:rPr lang="es" sz="1350">
                <a:solidFill>
                  <a:schemeClr val="lt1"/>
                </a:solidFill>
                <a:latin typeface="DM Sans"/>
                <a:ea typeface="DM Sans"/>
                <a:cs typeface="DM Sans"/>
                <a:sym typeface="DM Sans"/>
              </a:rPr>
              <a:t>ejecución</a:t>
            </a:r>
            <a:r>
              <a:rPr lang="es" sz="1350">
                <a:solidFill>
                  <a:schemeClr val="lt1"/>
                </a:solidFill>
                <a:latin typeface="DM Sans"/>
                <a:ea typeface="DM Sans"/>
                <a:cs typeface="DM Sans"/>
                <a:sym typeface="DM Sans"/>
              </a:rPr>
              <a:t> de un archivo </a:t>
            </a:r>
            <a:r>
              <a:rPr lang="es" sz="1350">
                <a:solidFill>
                  <a:schemeClr val="lt1"/>
                </a:solidFill>
                <a:latin typeface="DM Sans"/>
                <a:ea typeface="DM Sans"/>
                <a:cs typeface="DM Sans"/>
                <a:sym typeface="DM Sans"/>
              </a:rPr>
              <a:t>Python</a:t>
            </a:r>
            <a:r>
              <a:rPr lang="es" sz="1350">
                <a:solidFill>
                  <a:schemeClr val="lt1"/>
                </a:solidFill>
                <a:latin typeface="DM Sans"/>
                <a:ea typeface="DM Sans"/>
                <a:cs typeface="DM Sans"/>
                <a:sym typeface="DM Sans"/>
              </a:rPr>
              <a:t> con sys.</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00000"/>
              </a:lnSpc>
              <a:spcBef>
                <a:spcPts val="8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Módulos</a:t>
            </a:r>
            <a:r>
              <a:rPr lang="es" sz="1350">
                <a:solidFill>
                  <a:schemeClr val="lt1"/>
                </a:solidFill>
                <a:latin typeface="DM Sans"/>
                <a:ea typeface="DM Sans"/>
                <a:cs typeface="DM Sans"/>
                <a:sym typeface="DM Sans"/>
              </a:rPr>
              <a:t>, usos.</a:t>
            </a:r>
            <a:endParaRPr sz="1350">
              <a:solidFill>
                <a:schemeClr val="lt1"/>
              </a:solidFill>
              <a:latin typeface="DM Sans"/>
              <a:ea typeface="DM Sans"/>
              <a:cs typeface="DM Sans"/>
              <a:sym typeface="DM Sans"/>
            </a:endParaRPr>
          </a:p>
        </p:txBody>
      </p:sp>
      <p:sp>
        <p:nvSpPr>
          <p:cNvPr id="129" name="Google Shape;129;p23"/>
          <p:cNvSpPr txBox="1"/>
          <p:nvPr/>
        </p:nvSpPr>
        <p:spPr>
          <a:xfrm>
            <a:off x="472000" y="3460000"/>
            <a:ext cx="3834600" cy="12729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Paquetes, creación, paquetes redistribuibles.</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15000"/>
              </a:lnSpc>
              <a:spcBef>
                <a:spcPts val="800"/>
              </a:spcBef>
              <a:spcAft>
                <a:spcPts val="0"/>
              </a:spcAft>
              <a:buClr>
                <a:srgbClr val="EAFF6A"/>
              </a:buClr>
              <a:buSzPts val="1350"/>
              <a:buFont typeface="Helvetica Neue"/>
              <a:buChar char="✓"/>
            </a:pPr>
            <a:r>
              <a:rPr lang="es" sz="1350">
                <a:solidFill>
                  <a:schemeClr val="lt1"/>
                </a:solidFill>
                <a:latin typeface="DM Sans"/>
                <a:ea typeface="DM Sans"/>
                <a:cs typeface="DM Sans"/>
                <a:sym typeface="DM Sans"/>
              </a:rPr>
              <a:t>Collections, Counter, Datetime, Math, Random</a:t>
            </a:r>
            <a:endParaRPr sz="1350">
              <a:solidFill>
                <a:schemeClr val="lt1"/>
              </a:solidFill>
              <a:latin typeface="DM Sans"/>
              <a:ea typeface="DM Sans"/>
              <a:cs typeface="DM Sans"/>
              <a:sym typeface="DM Sans"/>
            </a:endParaRPr>
          </a:p>
        </p:txBody>
      </p:sp>
      <p:sp>
        <p:nvSpPr>
          <p:cNvPr id="130" name="Google Shape;130;p2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REPASO</a:t>
            </a:r>
            <a:endParaRPr>
              <a:solidFill>
                <a:schemeClr val="lt1"/>
              </a:solidFill>
              <a:latin typeface="DM Sans"/>
              <a:ea typeface="DM Sans"/>
              <a:cs typeface="DM Sans"/>
              <a:sym typeface="DM Sans"/>
            </a:endParaRPr>
          </a:p>
        </p:txBody>
      </p:sp>
      <p:sp>
        <p:nvSpPr>
          <p:cNvPr id="131" name="Google Shape;131;p23"/>
          <p:cNvSpPr txBox="1"/>
          <p:nvPr/>
        </p:nvSpPr>
        <p:spPr>
          <a:xfrm>
            <a:off x="4599750" y="1921550"/>
            <a:ext cx="3834600" cy="826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Persistencia de datos</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15000"/>
              </a:lnSpc>
              <a:spcBef>
                <a:spcPts val="800"/>
              </a:spcBef>
              <a:spcAft>
                <a:spcPts val="0"/>
              </a:spcAft>
              <a:buClr>
                <a:srgbClr val="EAFF6A"/>
              </a:buClr>
              <a:buSzPts val="1350"/>
              <a:buFont typeface="Helvetica Neue"/>
              <a:buChar char="✓"/>
            </a:pPr>
            <a:r>
              <a:rPr lang="es" sz="1350">
                <a:solidFill>
                  <a:schemeClr val="lt1"/>
                </a:solidFill>
                <a:latin typeface="DM Sans"/>
                <a:ea typeface="DM Sans"/>
                <a:cs typeface="DM Sans"/>
                <a:sym typeface="DM Sans"/>
              </a:rPr>
              <a:t>open</a:t>
            </a:r>
            <a:r>
              <a:rPr lang="es" sz="1350">
                <a:solidFill>
                  <a:schemeClr val="lt1"/>
                </a:solidFill>
                <a:latin typeface="DM Sans"/>
                <a:ea typeface="DM Sans"/>
                <a:cs typeface="DM Sans"/>
                <a:sym typeface="DM Sans"/>
              </a:rPr>
              <a:t>, w, r, seek</a:t>
            </a:r>
            <a:endParaRPr sz="1350">
              <a:solidFill>
                <a:schemeClr val="lt1"/>
              </a:solidFill>
              <a:latin typeface="DM Sans"/>
              <a:ea typeface="DM Sans"/>
              <a:cs typeface="DM Sans"/>
              <a:sym typeface="DM Sans"/>
            </a:endParaRPr>
          </a:p>
        </p:txBody>
      </p:sp>
      <p:sp>
        <p:nvSpPr>
          <p:cNvPr id="132" name="Google Shape;132;p23"/>
          <p:cNvSpPr txBox="1"/>
          <p:nvPr/>
        </p:nvSpPr>
        <p:spPr>
          <a:xfrm>
            <a:off x="4599750" y="2747750"/>
            <a:ext cx="3834600" cy="7548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métodos write, read, readline, readlines</a:t>
            </a:r>
            <a:endParaRPr sz="1350">
              <a:solidFill>
                <a:schemeClr val="lt1"/>
              </a:solidFill>
              <a:latin typeface="DM Sans"/>
              <a:ea typeface="DM Sans"/>
              <a:cs typeface="DM Sans"/>
              <a:sym typeface="DM Sans"/>
            </a:endParaRPr>
          </a:p>
          <a:p>
            <a:pPr indent="0" lvl="0" marL="457200" rtl="0" algn="l">
              <a:lnSpc>
                <a:spcPct val="10000"/>
              </a:lnSpc>
              <a:spcBef>
                <a:spcPts val="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15000"/>
              </a:lnSpc>
              <a:spcBef>
                <a:spcPts val="800"/>
              </a:spcBef>
              <a:spcAft>
                <a:spcPts val="0"/>
              </a:spcAft>
              <a:buClr>
                <a:srgbClr val="EAFF6A"/>
              </a:buClr>
              <a:buSzPts val="1350"/>
              <a:buFont typeface="Helvetica Neue"/>
              <a:buChar char="✓"/>
            </a:pPr>
            <a:r>
              <a:rPr lang="es" sz="1350">
                <a:solidFill>
                  <a:schemeClr val="lt1"/>
                </a:solidFill>
                <a:latin typeface="DM Sans"/>
                <a:ea typeface="DM Sans"/>
                <a:cs typeface="DM Sans"/>
                <a:sym typeface="DM Sans"/>
              </a:rPr>
              <a:t>Módulo</a:t>
            </a:r>
            <a:r>
              <a:rPr lang="es" sz="1350">
                <a:solidFill>
                  <a:schemeClr val="lt1"/>
                </a:solidFill>
                <a:latin typeface="DM Sans"/>
                <a:ea typeface="DM Sans"/>
                <a:cs typeface="DM Sans"/>
                <a:sym typeface="DM Sans"/>
              </a:rPr>
              <a:t> json, dump, load</a:t>
            </a:r>
            <a:endParaRPr sz="1350">
              <a:solidFill>
                <a:schemeClr val="lt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